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61" r:id="rId4"/>
    <p:sldId id="257" r:id="rId5"/>
    <p:sldId id="258" r:id="rId6"/>
    <p:sldId id="262" r:id="rId7"/>
    <p:sldId id="263" r:id="rId8"/>
    <p:sldId id="264" r:id="rId9"/>
    <p:sldId id="265" r:id="rId10"/>
    <p:sldId id="267" r:id="rId11"/>
    <p:sldId id="269" r:id="rId12"/>
    <p:sldId id="26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353" autoAdjust="0"/>
    <p:restoredTop sz="94660"/>
  </p:normalViewPr>
  <p:slideViewPr>
    <p:cSldViewPr snapToGrid="0">
      <p:cViewPr varScale="1">
        <p:scale>
          <a:sx n="74" d="100"/>
          <a:sy n="74" d="100"/>
        </p:scale>
        <p:origin x="24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jpg>
</file>

<file path=ppt/media/image10.jpg>
</file>

<file path=ppt/media/image11.jpg>
</file>

<file path=ppt/media/image12.jpg>
</file>

<file path=ppt/media/image13.jpg>
</file>

<file path=ppt/media/image14.png>
</file>

<file path=ppt/media/image2.jpg>
</file>

<file path=ppt/media/image3.jpg>
</file>

<file path=ppt/media/image4.jpg>
</file>

<file path=ppt/media/image5.jp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13BDB33A-F9A6-4588-A7F6-D46757DB489C}" type="datetimeFigureOut">
              <a:rPr lang="hu-HU" smtClean="0"/>
              <a:t>2025.12.09.</a:t>
            </a:fld>
            <a:endParaRPr lang="hu-H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hu-H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EF53AD7-B3C4-4689-827D-E4431005C5B3}" type="slidenum">
              <a:rPr lang="hu-HU" smtClean="0"/>
              <a:t>‹#›</a:t>
            </a:fld>
            <a:endParaRPr lang="hu-HU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5322280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DB33A-F9A6-4588-A7F6-D46757DB489C}" type="datetimeFigureOut">
              <a:rPr lang="hu-HU" smtClean="0"/>
              <a:t>2025.12.09.</a:t>
            </a:fld>
            <a:endParaRPr lang="hu-H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53AD7-B3C4-4689-827D-E4431005C5B3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5227856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DB33A-F9A6-4588-A7F6-D46757DB489C}" type="datetimeFigureOut">
              <a:rPr lang="hu-HU" smtClean="0"/>
              <a:t>2025.12.09.</a:t>
            </a:fld>
            <a:endParaRPr lang="hu-H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53AD7-B3C4-4689-827D-E4431005C5B3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9662696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DB33A-F9A6-4588-A7F6-D46757DB489C}" type="datetimeFigureOut">
              <a:rPr lang="hu-HU" smtClean="0"/>
              <a:t>2025.12.09.</a:t>
            </a:fld>
            <a:endParaRPr lang="hu-H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53AD7-B3C4-4689-827D-E4431005C5B3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990004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zakaszfejléc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3BDB33A-F9A6-4588-A7F6-D46757DB489C}" type="datetimeFigureOut">
              <a:rPr lang="hu-HU" smtClean="0"/>
              <a:t>2025.12.09.</a:t>
            </a:fld>
            <a:endParaRPr lang="hu-H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hu-H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EF53AD7-B3C4-4689-827D-E4431005C5B3}" type="slidenum">
              <a:rPr lang="hu-HU" smtClean="0"/>
              <a:t>‹#›</a:t>
            </a:fld>
            <a:endParaRPr lang="hu-HU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41551631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DB33A-F9A6-4588-A7F6-D46757DB489C}" type="datetimeFigureOut">
              <a:rPr lang="hu-HU" smtClean="0"/>
              <a:t>2025.12.09.</a:t>
            </a:fld>
            <a:endParaRPr lang="hu-H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53AD7-B3C4-4689-827D-E4431005C5B3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664833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DB33A-F9A6-4588-A7F6-D46757DB489C}" type="datetimeFigureOut">
              <a:rPr lang="hu-HU" smtClean="0"/>
              <a:t>2025.12.09.</a:t>
            </a:fld>
            <a:endParaRPr lang="hu-HU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53AD7-B3C4-4689-827D-E4431005C5B3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3212046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DB33A-F9A6-4588-A7F6-D46757DB489C}" type="datetimeFigureOut">
              <a:rPr lang="hu-HU" smtClean="0"/>
              <a:t>2025.12.09.</a:t>
            </a:fld>
            <a:endParaRPr lang="hu-H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53AD7-B3C4-4689-827D-E4431005C5B3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675169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DB33A-F9A6-4588-A7F6-D46757DB489C}" type="datetimeFigureOut">
              <a:rPr lang="hu-HU" smtClean="0"/>
              <a:t>2025.12.09.</a:t>
            </a:fld>
            <a:endParaRPr lang="hu-H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53AD7-B3C4-4689-827D-E4431005C5B3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5535448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3BDB33A-F9A6-4588-A7F6-D46757DB489C}" type="datetimeFigureOut">
              <a:rPr lang="hu-HU" smtClean="0"/>
              <a:t>2025.12.09.</a:t>
            </a:fld>
            <a:endParaRPr lang="hu-H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hu-H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EF53AD7-B3C4-4689-827D-E4431005C5B3}" type="slidenum">
              <a:rPr lang="hu-HU" smtClean="0"/>
              <a:t>‹#›</a:t>
            </a:fld>
            <a:endParaRPr lang="hu-HU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488791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 dirty="0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3BDB33A-F9A6-4588-A7F6-D46757DB489C}" type="datetimeFigureOut">
              <a:rPr lang="hu-HU" smtClean="0"/>
              <a:t>2025.12.09.</a:t>
            </a:fld>
            <a:endParaRPr lang="hu-H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hu-H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EF53AD7-B3C4-4689-827D-E4431005C5B3}" type="slidenum">
              <a:rPr lang="hu-HU" smtClean="0"/>
              <a:t>‹#›</a:t>
            </a:fld>
            <a:endParaRPr lang="hu-HU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351007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13BDB33A-F9A6-4588-A7F6-D46757DB489C}" type="datetimeFigureOut">
              <a:rPr lang="hu-HU" smtClean="0"/>
              <a:t>2025.12.09.</a:t>
            </a:fld>
            <a:endParaRPr lang="hu-H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hu-H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4EF53AD7-B3C4-4689-827D-E4431005C5B3}" type="slidenum">
              <a:rPr lang="hu-HU" smtClean="0"/>
              <a:t>‹#›</a:t>
            </a:fld>
            <a:endParaRPr lang="hu-HU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3112622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8AA2B7EB-7B19-4A0D-B4F4-DF9A6722F8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4474" y="0"/>
            <a:ext cx="13000948" cy="6858000"/>
          </a:xfrm>
          <a:prstGeom prst="rect">
            <a:avLst/>
          </a:prstGeom>
        </p:spPr>
      </p:pic>
      <p:pic>
        <p:nvPicPr>
          <p:cNvPr id="10" name="Tartalom helye 9">
            <a:extLst>
              <a:ext uri="{FF2B5EF4-FFF2-40B4-BE49-F238E27FC236}">
                <a16:creationId xmlns:a16="http://schemas.microsoft.com/office/drawing/2014/main" id="{F6FC5EF2-A330-45B5-9838-F15B0076E6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35367" y="-1"/>
            <a:ext cx="12191999" cy="6858001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628425EA-174A-4491-AC52-E9A0C39DEC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9050"/>
            <a:ext cx="9144000" cy="1026822"/>
          </a:xfrm>
        </p:spPr>
        <p:txBody>
          <a:bodyPr/>
          <a:lstStyle/>
          <a:p>
            <a:r>
              <a:rPr lang="hu-HU" dirty="0">
                <a:solidFill>
                  <a:schemeClr val="bg1"/>
                </a:solidFill>
                <a:highlight>
                  <a:srgbClr val="000000"/>
                </a:highlight>
                <a:latin typeface="Bauhaus 93" panose="04030905020B02020C02" pitchFamily="82" charset="0"/>
              </a:rPr>
              <a:t>Karácsonyi szokásaink</a:t>
            </a:r>
          </a:p>
        </p:txBody>
      </p:sp>
      <p:sp>
        <p:nvSpPr>
          <p:cNvPr id="6" name="Csillag: 4 ágú 5">
            <a:extLst>
              <a:ext uri="{FF2B5EF4-FFF2-40B4-BE49-F238E27FC236}">
                <a16:creationId xmlns:a16="http://schemas.microsoft.com/office/drawing/2014/main" id="{24BBBA42-EA3E-4F8E-87F8-D52A5EFB3329}"/>
              </a:ext>
            </a:extLst>
          </p:cNvPr>
          <p:cNvSpPr/>
          <p:nvPr/>
        </p:nvSpPr>
        <p:spPr>
          <a:xfrm rot="20700000">
            <a:off x="9917689" y="376678"/>
            <a:ext cx="2013358" cy="2013358"/>
          </a:xfrm>
          <a:prstGeom prst="star4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7" name="Csillag: 4 ágú 6">
            <a:extLst>
              <a:ext uri="{FF2B5EF4-FFF2-40B4-BE49-F238E27FC236}">
                <a16:creationId xmlns:a16="http://schemas.microsoft.com/office/drawing/2014/main" id="{6323EFFE-0620-4667-9885-5594D00508E3}"/>
              </a:ext>
            </a:extLst>
          </p:cNvPr>
          <p:cNvSpPr/>
          <p:nvPr/>
        </p:nvSpPr>
        <p:spPr>
          <a:xfrm rot="20700000">
            <a:off x="1932771" y="2651029"/>
            <a:ext cx="2013358" cy="2013358"/>
          </a:xfrm>
          <a:prstGeom prst="star4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8" name="Csillag: 4 ágú 7">
            <a:extLst>
              <a:ext uri="{FF2B5EF4-FFF2-40B4-BE49-F238E27FC236}">
                <a16:creationId xmlns:a16="http://schemas.microsoft.com/office/drawing/2014/main" id="{248EAA23-B571-4579-9C93-5570762ECFD5}"/>
              </a:ext>
            </a:extLst>
          </p:cNvPr>
          <p:cNvSpPr/>
          <p:nvPr/>
        </p:nvSpPr>
        <p:spPr>
          <a:xfrm rot="20700000">
            <a:off x="8684764" y="3432477"/>
            <a:ext cx="2013358" cy="2013358"/>
          </a:xfrm>
          <a:prstGeom prst="star4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9" name="Csillag: 4 ágú 8">
            <a:extLst>
              <a:ext uri="{FF2B5EF4-FFF2-40B4-BE49-F238E27FC236}">
                <a16:creationId xmlns:a16="http://schemas.microsoft.com/office/drawing/2014/main" id="{56B6FB70-D6AE-44A7-9163-E9FBEC47B8CF}"/>
              </a:ext>
            </a:extLst>
          </p:cNvPr>
          <p:cNvSpPr/>
          <p:nvPr/>
        </p:nvSpPr>
        <p:spPr>
          <a:xfrm rot="20700000">
            <a:off x="338860" y="79178"/>
            <a:ext cx="2013358" cy="2013358"/>
          </a:xfrm>
          <a:prstGeom prst="star4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0498502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Tartalom helye 13">
            <a:extLst>
              <a:ext uri="{FF2B5EF4-FFF2-40B4-BE49-F238E27FC236}">
                <a16:creationId xmlns:a16="http://schemas.microsoft.com/office/drawing/2014/main" id="{12364B15-7982-4E38-A75C-30DE1A5065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136128"/>
          </a:xfrm>
          <a:prstGeom prst="rect">
            <a:avLst/>
          </a:prstGeom>
        </p:spPr>
      </p:pic>
      <p:pic>
        <p:nvPicPr>
          <p:cNvPr id="13" name="Kép 12">
            <a:extLst>
              <a:ext uri="{FF2B5EF4-FFF2-40B4-BE49-F238E27FC236}">
                <a16:creationId xmlns:a16="http://schemas.microsoft.com/office/drawing/2014/main" id="{6C71FEE4-913B-4C44-AD1A-6BD6E78065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8" name="Csillag: 4 ágú 17">
            <a:extLst>
              <a:ext uri="{FF2B5EF4-FFF2-40B4-BE49-F238E27FC236}">
                <a16:creationId xmlns:a16="http://schemas.microsoft.com/office/drawing/2014/main" id="{943CE9AD-A1E1-4313-8B8F-E2CE4149CC05}"/>
              </a:ext>
            </a:extLst>
          </p:cNvPr>
          <p:cNvSpPr/>
          <p:nvPr/>
        </p:nvSpPr>
        <p:spPr>
          <a:xfrm rot="17277706">
            <a:off x="10104272" y="2470258"/>
            <a:ext cx="2013358" cy="2013358"/>
          </a:xfrm>
          <a:prstGeom prst="star4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16" name="Csillag: 4 ágú 15">
            <a:extLst>
              <a:ext uri="{FF2B5EF4-FFF2-40B4-BE49-F238E27FC236}">
                <a16:creationId xmlns:a16="http://schemas.microsoft.com/office/drawing/2014/main" id="{79F5C67F-881C-49F9-9986-8DCCA029B017}"/>
              </a:ext>
            </a:extLst>
          </p:cNvPr>
          <p:cNvSpPr/>
          <p:nvPr/>
        </p:nvSpPr>
        <p:spPr>
          <a:xfrm rot="1808349">
            <a:off x="888837" y="146845"/>
            <a:ext cx="2013358" cy="2013358"/>
          </a:xfrm>
          <a:prstGeom prst="star4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19" name="Csillag: 4 ágú 18">
            <a:extLst>
              <a:ext uri="{FF2B5EF4-FFF2-40B4-BE49-F238E27FC236}">
                <a16:creationId xmlns:a16="http://schemas.microsoft.com/office/drawing/2014/main" id="{9AF3DC1F-2B68-4DF1-8C8A-23808E54EEB0}"/>
              </a:ext>
            </a:extLst>
          </p:cNvPr>
          <p:cNvSpPr/>
          <p:nvPr/>
        </p:nvSpPr>
        <p:spPr>
          <a:xfrm rot="3626217">
            <a:off x="321487" y="4523705"/>
            <a:ext cx="2013358" cy="2013358"/>
          </a:xfrm>
          <a:prstGeom prst="star4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10" name="Csillag: 4 ágú 9">
            <a:extLst>
              <a:ext uri="{FF2B5EF4-FFF2-40B4-BE49-F238E27FC236}">
                <a16:creationId xmlns:a16="http://schemas.microsoft.com/office/drawing/2014/main" id="{6F495CC1-64B4-4492-9312-C79D8968A810}"/>
              </a:ext>
            </a:extLst>
          </p:cNvPr>
          <p:cNvSpPr/>
          <p:nvPr/>
        </p:nvSpPr>
        <p:spPr>
          <a:xfrm rot="3332510">
            <a:off x="9392557" y="220041"/>
            <a:ext cx="2013358" cy="2013358"/>
          </a:xfrm>
          <a:prstGeom prst="star4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5CCA774B-64D3-40BC-AD32-16831DDF40B8}"/>
              </a:ext>
            </a:extLst>
          </p:cNvPr>
          <p:cNvSpPr txBox="1"/>
          <p:nvPr/>
        </p:nvSpPr>
        <p:spPr>
          <a:xfrm>
            <a:off x="161925" y="858382"/>
            <a:ext cx="11839575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7200" dirty="0">
                <a:solidFill>
                  <a:schemeClr val="bg1"/>
                </a:solidFill>
                <a:latin typeface="Bauhaus 93" panose="04030905020B02020C02" pitchFamily="82" charset="0"/>
                <a:cs typeface="Cascadia Code SemiBold" panose="020B0609020000020004" pitchFamily="49" charset="0"/>
              </a:rPr>
              <a:t>			</a:t>
            </a:r>
            <a:r>
              <a:rPr lang="hu-HU" sz="7200" dirty="0">
                <a:solidFill>
                  <a:schemeClr val="bg1"/>
                </a:solidFill>
                <a:highlight>
                  <a:srgbClr val="000000"/>
                </a:highlight>
                <a:latin typeface="Bauhaus 93" panose="04030905020B02020C02" pitchFamily="82" charset="0"/>
                <a:cs typeface="Cascadia Code SemiBold" panose="020B0609020000020004" pitchFamily="49" charset="0"/>
              </a:rPr>
              <a:t>CSALÁDI ÖSSZEJÖVETELEK</a:t>
            </a:r>
          </a:p>
          <a:p>
            <a:endParaRPr lang="hu-HU" sz="7200" dirty="0">
              <a:solidFill>
                <a:schemeClr val="bg1"/>
              </a:solidFill>
              <a:highlight>
                <a:srgbClr val="000000"/>
              </a:highlight>
              <a:latin typeface="Bauhaus 93" panose="04030905020B02020C02" pitchFamily="82" charset="0"/>
              <a:cs typeface="Cascadia Code SemiBold" panose="020B0609020000020004" pitchFamily="49" charset="0"/>
            </a:endParaRPr>
          </a:p>
          <a:p>
            <a:endParaRPr lang="hu-HU" sz="7200" dirty="0">
              <a:solidFill>
                <a:schemeClr val="bg1"/>
              </a:solidFill>
              <a:highlight>
                <a:srgbClr val="000000"/>
              </a:highlight>
              <a:latin typeface="Bauhaus 93" panose="04030905020B02020C02" pitchFamily="82" charset="0"/>
              <a:cs typeface="Cascadia Code SemiBold" panose="020B0609020000020004" pitchFamily="49" charset="0"/>
            </a:endParaRPr>
          </a:p>
          <a:p>
            <a:pPr algn="r"/>
            <a:endParaRPr lang="hu-HU" sz="2400" dirty="0">
              <a:solidFill>
                <a:schemeClr val="bg1"/>
              </a:solidFill>
              <a:highlight>
                <a:srgbClr val="000000"/>
              </a:highlight>
              <a:latin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r"/>
            <a:endParaRPr lang="hu-HU" sz="2400" dirty="0">
              <a:solidFill>
                <a:schemeClr val="bg1"/>
              </a:solidFill>
              <a:highlight>
                <a:srgbClr val="000000"/>
              </a:highlight>
              <a:latin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r"/>
            <a:endParaRPr lang="hu-HU" sz="2400" dirty="0">
              <a:solidFill>
                <a:schemeClr val="bg1"/>
              </a:solidFill>
              <a:highlight>
                <a:srgbClr val="000000"/>
              </a:highlight>
              <a:latin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r>
              <a:rPr lang="hu-HU" sz="2400" dirty="0">
                <a:solidFill>
                  <a:schemeClr val="bg1"/>
                </a:solidFill>
                <a:highlight>
                  <a:srgbClr val="000000"/>
                </a:highlight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Karácsonykor sok család összegyűlik, hogy együtt ünnepeljenek, étkezzenek, beszélgessenek és ajándékozzanak egymásnak. </a:t>
            </a:r>
            <a:endParaRPr lang="hu-HU" sz="2000" dirty="0">
              <a:solidFill>
                <a:schemeClr val="bg1"/>
              </a:solidFill>
              <a:highlight>
                <a:srgbClr val="000000"/>
              </a:highlight>
              <a:latin typeface="Berlin Sans FB Demi" panose="020E0802020502020306" pitchFamily="34" charset="0"/>
            </a:endParaRPr>
          </a:p>
        </p:txBody>
      </p:sp>
      <p:pic>
        <p:nvPicPr>
          <p:cNvPr id="12" name="Kép 11">
            <a:extLst>
              <a:ext uri="{FF2B5EF4-FFF2-40B4-BE49-F238E27FC236}">
                <a16:creationId xmlns:a16="http://schemas.microsoft.com/office/drawing/2014/main" id="{516A58EB-D471-47EA-8335-5633C5B50F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389261" y="-13508"/>
            <a:ext cx="13923484" cy="6961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6496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Kép 12">
            <a:extLst>
              <a:ext uri="{FF2B5EF4-FFF2-40B4-BE49-F238E27FC236}">
                <a16:creationId xmlns:a16="http://schemas.microsoft.com/office/drawing/2014/main" id="{6C71FEE4-913B-4C44-AD1A-6BD6E78065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Kép 2">
            <a:extLst>
              <a:ext uri="{FF2B5EF4-FFF2-40B4-BE49-F238E27FC236}">
                <a16:creationId xmlns:a16="http://schemas.microsoft.com/office/drawing/2014/main" id="{10AD3D3B-875A-4685-91A6-B8A6998477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92" y="-13508"/>
            <a:ext cx="13923484" cy="6961742"/>
          </a:xfrm>
          <a:prstGeom prst="rect">
            <a:avLst/>
          </a:prstGeom>
        </p:spPr>
      </p:pic>
      <p:sp>
        <p:nvSpPr>
          <p:cNvPr id="16" name="Csillag: 4 ágú 15">
            <a:extLst>
              <a:ext uri="{FF2B5EF4-FFF2-40B4-BE49-F238E27FC236}">
                <a16:creationId xmlns:a16="http://schemas.microsoft.com/office/drawing/2014/main" id="{79F5C67F-881C-49F9-9986-8DCCA029B017}"/>
              </a:ext>
            </a:extLst>
          </p:cNvPr>
          <p:cNvSpPr/>
          <p:nvPr/>
        </p:nvSpPr>
        <p:spPr>
          <a:xfrm rot="1808349">
            <a:off x="888837" y="146845"/>
            <a:ext cx="2013358" cy="2013358"/>
          </a:xfrm>
          <a:prstGeom prst="star4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19" name="Csillag: 4 ágú 18">
            <a:extLst>
              <a:ext uri="{FF2B5EF4-FFF2-40B4-BE49-F238E27FC236}">
                <a16:creationId xmlns:a16="http://schemas.microsoft.com/office/drawing/2014/main" id="{9AF3DC1F-2B68-4DF1-8C8A-23808E54EEB0}"/>
              </a:ext>
            </a:extLst>
          </p:cNvPr>
          <p:cNvSpPr/>
          <p:nvPr/>
        </p:nvSpPr>
        <p:spPr>
          <a:xfrm rot="3626217">
            <a:off x="321487" y="4523705"/>
            <a:ext cx="2013358" cy="2013358"/>
          </a:xfrm>
          <a:prstGeom prst="star4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10" name="Csillag: 4 ágú 9">
            <a:extLst>
              <a:ext uri="{FF2B5EF4-FFF2-40B4-BE49-F238E27FC236}">
                <a16:creationId xmlns:a16="http://schemas.microsoft.com/office/drawing/2014/main" id="{6F495CC1-64B4-4492-9312-C79D8968A810}"/>
              </a:ext>
            </a:extLst>
          </p:cNvPr>
          <p:cNvSpPr/>
          <p:nvPr/>
        </p:nvSpPr>
        <p:spPr>
          <a:xfrm rot="3332510">
            <a:off x="9548959" y="3547440"/>
            <a:ext cx="2013358" cy="2013358"/>
          </a:xfrm>
          <a:prstGeom prst="star4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11" name="Csillag: 4 ágú 10">
            <a:extLst>
              <a:ext uri="{FF2B5EF4-FFF2-40B4-BE49-F238E27FC236}">
                <a16:creationId xmlns:a16="http://schemas.microsoft.com/office/drawing/2014/main" id="{408CA584-8F2C-4D17-9FAF-8158AB2BB0FD}"/>
              </a:ext>
            </a:extLst>
          </p:cNvPr>
          <p:cNvSpPr/>
          <p:nvPr/>
        </p:nvSpPr>
        <p:spPr>
          <a:xfrm rot="17277706">
            <a:off x="4686414" y="2422321"/>
            <a:ext cx="2013358" cy="2013358"/>
          </a:xfrm>
          <a:prstGeom prst="star4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5CCA774B-64D3-40BC-AD32-16831DDF40B8}"/>
              </a:ext>
            </a:extLst>
          </p:cNvPr>
          <p:cNvSpPr txBox="1"/>
          <p:nvPr/>
        </p:nvSpPr>
        <p:spPr>
          <a:xfrm>
            <a:off x="161925" y="858382"/>
            <a:ext cx="8837681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7200" dirty="0">
                <a:solidFill>
                  <a:schemeClr val="bg1"/>
                </a:solidFill>
                <a:highlight>
                  <a:srgbClr val="000000"/>
                </a:highlight>
                <a:latin typeface="Bauhaus 93" panose="04030905020B02020C02" pitchFamily="82" charset="0"/>
                <a:cs typeface="Cascadia Code SemiBold" panose="020B0609020000020004" pitchFamily="49" charset="0"/>
              </a:rPr>
              <a:t>KARÁCSONYI FILMEK</a:t>
            </a:r>
          </a:p>
          <a:p>
            <a:endParaRPr lang="hu-HU" sz="7200" dirty="0">
              <a:solidFill>
                <a:schemeClr val="bg1"/>
              </a:solidFill>
              <a:highlight>
                <a:srgbClr val="000000"/>
              </a:highlight>
              <a:latin typeface="Bauhaus 93" panose="04030905020B02020C02" pitchFamily="82" charset="0"/>
              <a:cs typeface="Cascadia Code SemiBold" panose="020B0609020000020004" pitchFamily="49" charset="0"/>
            </a:endParaRPr>
          </a:p>
          <a:p>
            <a:pPr marL="342900" indent="-342900" algn="r">
              <a:buFont typeface="Arial" panose="020B0604020202020204" pitchFamily="34" charset="0"/>
              <a:buChar char="•"/>
            </a:pPr>
            <a:endParaRPr lang="hu-HU" sz="2400" dirty="0">
              <a:solidFill>
                <a:schemeClr val="bg1"/>
              </a:solidFill>
              <a:highlight>
                <a:srgbClr val="000000"/>
              </a:highlight>
              <a:latin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marL="342900" indent="-342900" algn="r">
              <a:buFont typeface="Arial" panose="020B0604020202020204" pitchFamily="34" charset="0"/>
              <a:buChar char="•"/>
            </a:pPr>
            <a:endParaRPr lang="hu-HU" sz="2400" dirty="0">
              <a:solidFill>
                <a:schemeClr val="bg1"/>
              </a:solidFill>
              <a:highlight>
                <a:srgbClr val="000000"/>
              </a:highlight>
              <a:latin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marL="342900" indent="-342900" algn="r">
              <a:buFont typeface="Arial" panose="020B0604020202020204" pitchFamily="34" charset="0"/>
              <a:buChar char="•"/>
            </a:pPr>
            <a:endParaRPr lang="hu-HU" sz="2400" dirty="0">
              <a:solidFill>
                <a:schemeClr val="bg1"/>
              </a:solidFill>
              <a:highlight>
                <a:srgbClr val="000000"/>
              </a:highlight>
              <a:latin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hu-HU" sz="2400" dirty="0">
                <a:solidFill>
                  <a:schemeClr val="bg1"/>
                </a:solidFill>
                <a:highlight>
                  <a:srgbClr val="000000"/>
                </a:highlight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Reszkessetek, betörők! (Home </a:t>
            </a:r>
            <a:r>
              <a:rPr lang="hu-HU" sz="2400" dirty="0" err="1">
                <a:solidFill>
                  <a:schemeClr val="bg1"/>
                </a:solidFill>
                <a:highlight>
                  <a:srgbClr val="000000"/>
                </a:highlight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Alone</a:t>
            </a:r>
            <a:r>
              <a:rPr lang="hu-HU" sz="2400" dirty="0">
                <a:solidFill>
                  <a:schemeClr val="bg1"/>
                </a:solidFill>
                <a:highlight>
                  <a:srgbClr val="000000"/>
                </a:highlight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hu-HU" sz="2400" dirty="0">
                <a:solidFill>
                  <a:schemeClr val="bg1"/>
                </a:solidFill>
                <a:highlight>
                  <a:srgbClr val="000000"/>
                </a:highlight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A </a:t>
            </a:r>
            <a:r>
              <a:rPr lang="hu-HU" sz="2400" dirty="0" err="1">
                <a:solidFill>
                  <a:schemeClr val="bg1"/>
                </a:solidFill>
                <a:highlight>
                  <a:srgbClr val="000000"/>
                </a:highlight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Grincs</a:t>
            </a:r>
            <a:r>
              <a:rPr lang="hu-HU" sz="2400" dirty="0">
                <a:solidFill>
                  <a:schemeClr val="bg1"/>
                </a:solidFill>
                <a:highlight>
                  <a:srgbClr val="000000"/>
                </a:highlight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 (</a:t>
            </a:r>
            <a:r>
              <a:rPr lang="hu-HU" sz="2400" dirty="0" err="1">
                <a:solidFill>
                  <a:schemeClr val="bg1"/>
                </a:solidFill>
                <a:highlight>
                  <a:srgbClr val="000000"/>
                </a:highlight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How</a:t>
            </a:r>
            <a:r>
              <a:rPr lang="hu-HU" sz="2400" dirty="0">
                <a:solidFill>
                  <a:schemeClr val="bg1"/>
                </a:solidFill>
                <a:highlight>
                  <a:srgbClr val="000000"/>
                </a:highlight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hu-HU" sz="2400" dirty="0" err="1">
                <a:solidFill>
                  <a:schemeClr val="bg1"/>
                </a:solidFill>
                <a:highlight>
                  <a:srgbClr val="000000"/>
                </a:highlight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the</a:t>
            </a:r>
            <a:r>
              <a:rPr lang="hu-HU" sz="2400" dirty="0">
                <a:solidFill>
                  <a:schemeClr val="bg1"/>
                </a:solidFill>
                <a:highlight>
                  <a:srgbClr val="000000"/>
                </a:highlight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hu-HU" sz="2400" dirty="0" err="1">
                <a:solidFill>
                  <a:schemeClr val="bg1"/>
                </a:solidFill>
                <a:highlight>
                  <a:srgbClr val="000000"/>
                </a:highlight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Grinch</a:t>
            </a:r>
            <a:r>
              <a:rPr lang="hu-HU" sz="2400" dirty="0">
                <a:solidFill>
                  <a:schemeClr val="bg1"/>
                </a:solidFill>
                <a:highlight>
                  <a:srgbClr val="000000"/>
                </a:highlight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hu-HU" sz="2400" dirty="0" err="1">
                <a:solidFill>
                  <a:schemeClr val="bg1"/>
                </a:solidFill>
                <a:highlight>
                  <a:srgbClr val="000000"/>
                </a:highlight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Stole</a:t>
            </a:r>
            <a:r>
              <a:rPr lang="hu-HU" sz="2400" dirty="0">
                <a:solidFill>
                  <a:schemeClr val="bg1"/>
                </a:solidFill>
                <a:highlight>
                  <a:srgbClr val="000000"/>
                </a:highlight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hu-HU" sz="2400" dirty="0" err="1">
                <a:solidFill>
                  <a:schemeClr val="bg1"/>
                </a:solidFill>
                <a:highlight>
                  <a:srgbClr val="000000"/>
                </a:highlight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Christmas</a:t>
            </a:r>
            <a:r>
              <a:rPr lang="hu-HU" sz="2400" dirty="0">
                <a:solidFill>
                  <a:schemeClr val="bg1"/>
                </a:solidFill>
                <a:highlight>
                  <a:srgbClr val="000000"/>
                </a:highlight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hu-HU" sz="2400" dirty="0">
                <a:solidFill>
                  <a:schemeClr val="bg1"/>
                </a:solidFill>
                <a:highlight>
                  <a:srgbClr val="000000"/>
                </a:highlight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Igazából szerelem (Love </a:t>
            </a:r>
            <a:r>
              <a:rPr lang="hu-HU" sz="2400" dirty="0" err="1">
                <a:solidFill>
                  <a:schemeClr val="bg1"/>
                </a:solidFill>
                <a:highlight>
                  <a:srgbClr val="000000"/>
                </a:highlight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Actually</a:t>
            </a:r>
            <a:r>
              <a:rPr lang="hu-HU" sz="2400" dirty="0">
                <a:solidFill>
                  <a:schemeClr val="bg1"/>
                </a:solidFill>
                <a:highlight>
                  <a:srgbClr val="000000"/>
                </a:highlight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hu-HU" sz="2400" dirty="0">
                <a:solidFill>
                  <a:schemeClr val="bg1"/>
                </a:solidFill>
                <a:highlight>
                  <a:srgbClr val="000000"/>
                </a:highlight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Karácsonyi ének (A </a:t>
            </a:r>
            <a:r>
              <a:rPr lang="hu-HU" sz="2400" dirty="0" err="1">
                <a:solidFill>
                  <a:schemeClr val="bg1"/>
                </a:solidFill>
                <a:highlight>
                  <a:srgbClr val="000000"/>
                </a:highlight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Christmas</a:t>
            </a:r>
            <a:r>
              <a:rPr lang="hu-HU" sz="2400" dirty="0">
                <a:solidFill>
                  <a:schemeClr val="bg1"/>
                </a:solidFill>
                <a:highlight>
                  <a:srgbClr val="000000"/>
                </a:highlight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 Carol)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hu-HU" sz="2400" dirty="0">
                <a:solidFill>
                  <a:schemeClr val="bg1"/>
                </a:solidFill>
                <a:highlight>
                  <a:srgbClr val="000000"/>
                </a:highlight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Télapu (The Santa </a:t>
            </a:r>
            <a:r>
              <a:rPr lang="hu-HU" sz="2400" dirty="0" err="1">
                <a:solidFill>
                  <a:schemeClr val="bg1"/>
                </a:solidFill>
                <a:highlight>
                  <a:srgbClr val="000000"/>
                </a:highlight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Clause</a:t>
            </a:r>
            <a:r>
              <a:rPr lang="hu-HU" sz="2400" dirty="0">
                <a:solidFill>
                  <a:schemeClr val="bg1"/>
                </a:solidFill>
                <a:highlight>
                  <a:srgbClr val="000000"/>
                </a:highlight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) </a:t>
            </a:r>
            <a:endParaRPr lang="hu-HU" sz="2000" dirty="0">
              <a:solidFill>
                <a:schemeClr val="bg1"/>
              </a:solidFill>
              <a:highlight>
                <a:srgbClr val="000000"/>
              </a:highlight>
              <a:latin typeface="Berlin Sans FB Demi" panose="020E0802020502020306" pitchFamily="34" charset="0"/>
            </a:endParaRPr>
          </a:p>
        </p:txBody>
      </p:sp>
      <p:pic>
        <p:nvPicPr>
          <p:cNvPr id="12" name="Kép 11">
            <a:extLst>
              <a:ext uri="{FF2B5EF4-FFF2-40B4-BE49-F238E27FC236}">
                <a16:creationId xmlns:a16="http://schemas.microsoft.com/office/drawing/2014/main" id="{57EE8B50-C7E6-4ACD-8628-0125647ECD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9022122"/>
            <a:ext cx="12379010" cy="8250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2441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Kép 12">
            <a:extLst>
              <a:ext uri="{FF2B5EF4-FFF2-40B4-BE49-F238E27FC236}">
                <a16:creationId xmlns:a16="http://schemas.microsoft.com/office/drawing/2014/main" id="{6C71FEE4-913B-4C44-AD1A-6BD6E78065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Kép 2">
            <a:extLst>
              <a:ext uri="{FF2B5EF4-FFF2-40B4-BE49-F238E27FC236}">
                <a16:creationId xmlns:a16="http://schemas.microsoft.com/office/drawing/2014/main" id="{0C92461E-9E2C-4AC6-B48F-222DFE12FA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0772"/>
            <a:ext cx="12379010" cy="8250659"/>
          </a:xfrm>
          <a:prstGeom prst="rect">
            <a:avLst/>
          </a:prstGeom>
        </p:spPr>
      </p:pic>
      <p:sp>
        <p:nvSpPr>
          <p:cNvPr id="17" name="Csillag: 4 ágú 16">
            <a:extLst>
              <a:ext uri="{FF2B5EF4-FFF2-40B4-BE49-F238E27FC236}">
                <a16:creationId xmlns:a16="http://schemas.microsoft.com/office/drawing/2014/main" id="{96D67622-ADE3-44F5-82CF-BC8426BE6744}"/>
              </a:ext>
            </a:extLst>
          </p:cNvPr>
          <p:cNvSpPr/>
          <p:nvPr/>
        </p:nvSpPr>
        <p:spPr>
          <a:xfrm rot="3332510">
            <a:off x="-564310" y="-201927"/>
            <a:ext cx="2013358" cy="2013358"/>
          </a:xfrm>
          <a:prstGeom prst="star4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18" name="Csillag: 4 ágú 17">
            <a:extLst>
              <a:ext uri="{FF2B5EF4-FFF2-40B4-BE49-F238E27FC236}">
                <a16:creationId xmlns:a16="http://schemas.microsoft.com/office/drawing/2014/main" id="{943CE9AD-A1E1-4313-8B8F-E2CE4149CC05}"/>
              </a:ext>
            </a:extLst>
          </p:cNvPr>
          <p:cNvSpPr/>
          <p:nvPr/>
        </p:nvSpPr>
        <p:spPr>
          <a:xfrm rot="17277706">
            <a:off x="1073926" y="2760293"/>
            <a:ext cx="2013358" cy="2013358"/>
          </a:xfrm>
          <a:prstGeom prst="star4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16" name="Csillag: 4 ágú 15">
            <a:extLst>
              <a:ext uri="{FF2B5EF4-FFF2-40B4-BE49-F238E27FC236}">
                <a16:creationId xmlns:a16="http://schemas.microsoft.com/office/drawing/2014/main" id="{79F5C67F-881C-49F9-9986-8DCCA029B017}"/>
              </a:ext>
            </a:extLst>
          </p:cNvPr>
          <p:cNvSpPr/>
          <p:nvPr/>
        </p:nvSpPr>
        <p:spPr>
          <a:xfrm rot="1808349">
            <a:off x="7892724" y="3979270"/>
            <a:ext cx="2013358" cy="2013358"/>
          </a:xfrm>
          <a:prstGeom prst="star4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19" name="Csillag: 4 ágú 18">
            <a:extLst>
              <a:ext uri="{FF2B5EF4-FFF2-40B4-BE49-F238E27FC236}">
                <a16:creationId xmlns:a16="http://schemas.microsoft.com/office/drawing/2014/main" id="{9AF3DC1F-2B68-4DF1-8C8A-23808E54EEB0}"/>
              </a:ext>
            </a:extLst>
          </p:cNvPr>
          <p:cNvSpPr/>
          <p:nvPr/>
        </p:nvSpPr>
        <p:spPr>
          <a:xfrm rot="3626217">
            <a:off x="10724663" y="2422320"/>
            <a:ext cx="2013358" cy="2013358"/>
          </a:xfrm>
          <a:prstGeom prst="star4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5CCA774B-64D3-40BC-AD32-16831DDF40B8}"/>
              </a:ext>
            </a:extLst>
          </p:cNvPr>
          <p:cNvSpPr txBox="1"/>
          <p:nvPr/>
        </p:nvSpPr>
        <p:spPr>
          <a:xfrm>
            <a:off x="-333375" y="1365906"/>
            <a:ext cx="1186814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7200" dirty="0">
                <a:solidFill>
                  <a:schemeClr val="bg1"/>
                </a:solidFill>
                <a:highlight>
                  <a:srgbClr val="000000"/>
                </a:highlight>
                <a:latin typeface="Bauhaus 93" panose="04030905020B02020C02" pitchFamily="82" charset="0"/>
                <a:cs typeface="Cascadia Code SemiBold" panose="020B0609020000020004" pitchFamily="49" charset="0"/>
              </a:rPr>
              <a:t>KÖSZÖNJÜK A FIGYELMET	</a:t>
            </a:r>
          </a:p>
          <a:p>
            <a:endParaRPr lang="hu-HU" sz="7200" dirty="0">
              <a:solidFill>
                <a:schemeClr val="bg1"/>
              </a:solidFill>
              <a:highlight>
                <a:srgbClr val="000000"/>
              </a:highlight>
              <a:latin typeface="Bauhaus 93" panose="04030905020B02020C02" pitchFamily="82" charset="0"/>
              <a:cs typeface="Cascadia Code SemiBold" panose="020B0609020000020004" pitchFamily="49" charset="0"/>
            </a:endParaRPr>
          </a:p>
          <a:p>
            <a:endParaRPr lang="hu-HU" sz="7200" dirty="0">
              <a:solidFill>
                <a:schemeClr val="bg1"/>
              </a:solidFill>
              <a:highlight>
                <a:srgbClr val="000000"/>
              </a:highlight>
              <a:latin typeface="Bauhaus 93" panose="04030905020B02020C02" pitchFamily="82" charset="0"/>
              <a:cs typeface="Cascadia Code SemiBold" panose="020B0609020000020004" pitchFamily="49" charset="0"/>
            </a:endParaRPr>
          </a:p>
          <a:p>
            <a:pPr algn="r"/>
            <a:endParaRPr lang="hu-HU" sz="2400" dirty="0">
              <a:solidFill>
                <a:schemeClr val="bg1"/>
              </a:solidFill>
              <a:highlight>
                <a:srgbClr val="000000"/>
              </a:highlight>
              <a:latin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r"/>
            <a:endParaRPr lang="hu-HU" sz="2400" dirty="0">
              <a:solidFill>
                <a:schemeClr val="bg1"/>
              </a:solidFill>
              <a:highlight>
                <a:srgbClr val="000000"/>
              </a:highlight>
              <a:latin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r>
              <a:rPr lang="hu-HU" sz="1600" dirty="0">
                <a:solidFill>
                  <a:schemeClr val="bg1"/>
                </a:solidFill>
                <a:highlight>
                  <a:srgbClr val="000000"/>
                </a:highlight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Készítette: Balassa Bálint, Nagy Tamás, </a:t>
            </a:r>
            <a:r>
              <a:rPr lang="hu-HU" sz="1600" dirty="0" err="1">
                <a:solidFill>
                  <a:schemeClr val="bg1"/>
                </a:solidFill>
                <a:highlight>
                  <a:srgbClr val="000000"/>
                </a:highlight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Titarenko</a:t>
            </a:r>
            <a:r>
              <a:rPr lang="hu-HU" sz="1600" dirty="0">
                <a:solidFill>
                  <a:schemeClr val="bg1"/>
                </a:solidFill>
                <a:highlight>
                  <a:srgbClr val="000000"/>
                </a:highlight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 Veronika, Kecskés Márk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3B530DE0-5EFD-47A9-BEBA-825804DCAC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593" y="1365906"/>
            <a:ext cx="300954" cy="225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8633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Kép 11">
            <a:extLst>
              <a:ext uri="{FF2B5EF4-FFF2-40B4-BE49-F238E27FC236}">
                <a16:creationId xmlns:a16="http://schemas.microsoft.com/office/drawing/2014/main" id="{0A8A66BD-EE46-4B3C-8530-AA74C2B0A2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4474" y="0"/>
            <a:ext cx="13000948" cy="6858000"/>
          </a:xfrm>
          <a:prstGeom prst="rect">
            <a:avLst/>
          </a:prstGeom>
        </p:spPr>
      </p:pic>
      <p:pic>
        <p:nvPicPr>
          <p:cNvPr id="10" name="Tartalom helye 9">
            <a:extLst>
              <a:ext uri="{FF2B5EF4-FFF2-40B4-BE49-F238E27FC236}">
                <a16:creationId xmlns:a16="http://schemas.microsoft.com/office/drawing/2014/main" id="{E4DAF0EB-4A65-41A8-BDC8-FE6F27DD8A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1999" cy="6858001"/>
          </a:xfrm>
        </p:spPr>
      </p:pic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1F4256BA-CE86-48DA-8AC6-CD03495D32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254272"/>
            <a:ext cx="12192000" cy="6893654"/>
          </a:xfrm>
          <a:prstGeom prst="rect">
            <a:avLst/>
          </a:prstGeom>
        </p:spPr>
      </p:pic>
      <p:sp>
        <p:nvSpPr>
          <p:cNvPr id="6" name="Szövegdoboz 5">
            <a:extLst>
              <a:ext uri="{FF2B5EF4-FFF2-40B4-BE49-F238E27FC236}">
                <a16:creationId xmlns:a16="http://schemas.microsoft.com/office/drawing/2014/main" id="{A5A42FE5-38E0-4ADA-A156-C459EC1DE7C5}"/>
              </a:ext>
            </a:extLst>
          </p:cNvPr>
          <p:cNvSpPr txBox="1"/>
          <p:nvPr/>
        </p:nvSpPr>
        <p:spPr>
          <a:xfrm>
            <a:off x="1" y="1887524"/>
            <a:ext cx="1219199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3600" b="1" dirty="0">
                <a:solidFill>
                  <a:schemeClr val="bg1"/>
                </a:solidFill>
                <a:highlight>
                  <a:srgbClr val="000000"/>
                </a:highlight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„A karácsony nem csupán egy nap az évben, hanem egy érzés, ami megtölti a szívet szeretettel, a lelket békével, és a világot reménnyel.”</a:t>
            </a:r>
          </a:p>
          <a:p>
            <a:pPr algn="ctr"/>
            <a:endParaRPr lang="hu-HU" sz="3600" dirty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algn="ctr"/>
            <a:endParaRPr lang="hu-HU" sz="3600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7" name="Csillag: 4 ágú 6">
            <a:extLst>
              <a:ext uri="{FF2B5EF4-FFF2-40B4-BE49-F238E27FC236}">
                <a16:creationId xmlns:a16="http://schemas.microsoft.com/office/drawing/2014/main" id="{75D9DB5E-64E1-467C-A8B4-242214FE7547}"/>
              </a:ext>
            </a:extLst>
          </p:cNvPr>
          <p:cNvSpPr/>
          <p:nvPr/>
        </p:nvSpPr>
        <p:spPr>
          <a:xfrm rot="19897244">
            <a:off x="1049163" y="3827057"/>
            <a:ext cx="1882966" cy="1845578"/>
          </a:xfrm>
          <a:prstGeom prst="star4">
            <a:avLst>
              <a:gd name="adj" fmla="val 13406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solidFill>
                <a:srgbClr val="FFFF00"/>
              </a:solidFill>
            </a:endParaRPr>
          </a:p>
        </p:txBody>
      </p:sp>
      <p:sp>
        <p:nvSpPr>
          <p:cNvPr id="8" name="Csillag: 4 ágú 7">
            <a:extLst>
              <a:ext uri="{FF2B5EF4-FFF2-40B4-BE49-F238E27FC236}">
                <a16:creationId xmlns:a16="http://schemas.microsoft.com/office/drawing/2014/main" id="{F8F69FC5-1CAE-4252-8031-FEE138B9E8E7}"/>
              </a:ext>
            </a:extLst>
          </p:cNvPr>
          <p:cNvSpPr/>
          <p:nvPr/>
        </p:nvSpPr>
        <p:spPr>
          <a:xfrm rot="15641146">
            <a:off x="3720356" y="4223978"/>
            <a:ext cx="2136527" cy="1845578"/>
          </a:xfrm>
          <a:prstGeom prst="star4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solidFill>
                <a:srgbClr val="FFFF00"/>
              </a:solidFill>
            </a:endParaRPr>
          </a:p>
        </p:txBody>
      </p:sp>
      <p:sp>
        <p:nvSpPr>
          <p:cNvPr id="9" name="Csillag: 4 ágú 8">
            <a:extLst>
              <a:ext uri="{FF2B5EF4-FFF2-40B4-BE49-F238E27FC236}">
                <a16:creationId xmlns:a16="http://schemas.microsoft.com/office/drawing/2014/main" id="{1C0BD46D-ABB4-4666-8E17-04A90BAAAD3F}"/>
              </a:ext>
            </a:extLst>
          </p:cNvPr>
          <p:cNvSpPr/>
          <p:nvPr/>
        </p:nvSpPr>
        <p:spPr>
          <a:xfrm rot="19897244">
            <a:off x="9370196" y="3554206"/>
            <a:ext cx="1954988" cy="1845578"/>
          </a:xfrm>
          <a:prstGeom prst="star4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solidFill>
                <a:srgbClr val="FFFF00"/>
              </a:solidFill>
            </a:endParaRPr>
          </a:p>
        </p:txBody>
      </p:sp>
      <p:sp>
        <p:nvSpPr>
          <p:cNvPr id="11" name="Csillag: 4 ágú 10">
            <a:extLst>
              <a:ext uri="{FF2B5EF4-FFF2-40B4-BE49-F238E27FC236}">
                <a16:creationId xmlns:a16="http://schemas.microsoft.com/office/drawing/2014/main" id="{7E9BD618-5EC0-410B-842C-06FF92435AAC}"/>
              </a:ext>
            </a:extLst>
          </p:cNvPr>
          <p:cNvSpPr/>
          <p:nvPr/>
        </p:nvSpPr>
        <p:spPr>
          <a:xfrm rot="14129251">
            <a:off x="7809181" y="20972"/>
            <a:ext cx="1983474" cy="1845578"/>
          </a:xfrm>
          <a:prstGeom prst="star4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38919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Tartalom helye 9">
            <a:extLst>
              <a:ext uri="{FF2B5EF4-FFF2-40B4-BE49-F238E27FC236}">
                <a16:creationId xmlns:a16="http://schemas.microsoft.com/office/drawing/2014/main" id="{2AB2922C-D7AE-462B-9EBC-07A314081B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1999" cy="6858001"/>
          </a:xfrm>
          <a:prstGeom prst="rect">
            <a:avLst/>
          </a:prstGeom>
        </p:spPr>
      </p:pic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02CCAF2E-A5D2-476A-B0B9-1DC091D0EB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93654"/>
          </a:xfrm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2E9A2363-8F5D-4DD5-8A0D-B5C6BF1D47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028203" y="0"/>
            <a:ext cx="12192001" cy="8084600"/>
          </a:xfrm>
          <a:prstGeom prst="rect">
            <a:avLst/>
          </a:prstGeom>
        </p:spPr>
      </p:pic>
      <p:sp>
        <p:nvSpPr>
          <p:cNvPr id="2" name="Szövegdoboz 1">
            <a:extLst>
              <a:ext uri="{FF2B5EF4-FFF2-40B4-BE49-F238E27FC236}">
                <a16:creationId xmlns:a16="http://schemas.microsoft.com/office/drawing/2014/main" id="{2E81BEE0-ED63-46D6-BB47-BAB777E2FBB1}"/>
              </a:ext>
            </a:extLst>
          </p:cNvPr>
          <p:cNvSpPr txBox="1"/>
          <p:nvPr/>
        </p:nvSpPr>
        <p:spPr>
          <a:xfrm>
            <a:off x="830510" y="3319024"/>
            <a:ext cx="908527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3200" dirty="0">
                <a:solidFill>
                  <a:schemeClr val="bg2"/>
                </a:solidFill>
                <a:highlight>
                  <a:srgbClr val="000000"/>
                </a:highlight>
                <a:latin typeface="Cascadia Code" panose="020B0609020000020004" pitchFamily="49" charset="0"/>
                <a:cs typeface="Cascadia Code" panose="020B0609020000020004" pitchFamily="49" charset="0"/>
              </a:rPr>
              <a:t>Minden családnak megvannak a saját karácsonyi hagyományos szokásai, tervei . Íme néhány jellegzetes magyar karácsonyi szokás</a:t>
            </a:r>
            <a:r>
              <a:rPr lang="hu-HU" sz="3200" dirty="0">
                <a:solidFill>
                  <a:schemeClr val="bg1"/>
                </a:solidFill>
                <a:highlight>
                  <a:srgbClr val="000000"/>
                </a:highlight>
                <a:latin typeface="Cascadia Code" panose="020B0609020000020004" pitchFamily="49" charset="0"/>
                <a:cs typeface="Cascadia Code" panose="020B0609020000020004" pitchFamily="49" charset="0"/>
              </a:rPr>
              <a:t>.</a:t>
            </a:r>
          </a:p>
        </p:txBody>
      </p:sp>
      <p:sp>
        <p:nvSpPr>
          <p:cNvPr id="3" name="Csillag: 4 ágú 2">
            <a:extLst>
              <a:ext uri="{FF2B5EF4-FFF2-40B4-BE49-F238E27FC236}">
                <a16:creationId xmlns:a16="http://schemas.microsoft.com/office/drawing/2014/main" id="{A860E4CD-E31A-46F9-A9D0-2944A3FFE687}"/>
              </a:ext>
            </a:extLst>
          </p:cNvPr>
          <p:cNvSpPr/>
          <p:nvPr/>
        </p:nvSpPr>
        <p:spPr>
          <a:xfrm rot="19897244">
            <a:off x="750642" y="336592"/>
            <a:ext cx="1882966" cy="1845578"/>
          </a:xfrm>
          <a:prstGeom prst="star4">
            <a:avLst>
              <a:gd name="adj" fmla="val 13406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solidFill>
                <a:srgbClr val="FFFF00"/>
              </a:solidFill>
            </a:endParaRPr>
          </a:p>
        </p:txBody>
      </p:sp>
      <p:sp>
        <p:nvSpPr>
          <p:cNvPr id="6" name="Csillag: 4 ágú 5">
            <a:extLst>
              <a:ext uri="{FF2B5EF4-FFF2-40B4-BE49-F238E27FC236}">
                <a16:creationId xmlns:a16="http://schemas.microsoft.com/office/drawing/2014/main" id="{487FD5AF-1A3A-46D1-BC2E-452AD9489B6E}"/>
              </a:ext>
            </a:extLst>
          </p:cNvPr>
          <p:cNvSpPr/>
          <p:nvPr/>
        </p:nvSpPr>
        <p:spPr>
          <a:xfrm rot="15641146">
            <a:off x="7816106" y="260734"/>
            <a:ext cx="2136527" cy="1845578"/>
          </a:xfrm>
          <a:prstGeom prst="star4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solidFill>
                <a:srgbClr val="FFFF00"/>
              </a:solidFill>
            </a:endParaRPr>
          </a:p>
        </p:txBody>
      </p:sp>
      <p:sp>
        <p:nvSpPr>
          <p:cNvPr id="7" name="Csillag: 4 ágú 6">
            <a:extLst>
              <a:ext uri="{FF2B5EF4-FFF2-40B4-BE49-F238E27FC236}">
                <a16:creationId xmlns:a16="http://schemas.microsoft.com/office/drawing/2014/main" id="{1E5F0D70-FFA1-4BFC-9A5C-B47372DAC612}"/>
              </a:ext>
            </a:extLst>
          </p:cNvPr>
          <p:cNvSpPr/>
          <p:nvPr/>
        </p:nvSpPr>
        <p:spPr>
          <a:xfrm rot="19897244">
            <a:off x="9370196" y="3554206"/>
            <a:ext cx="1954988" cy="1845578"/>
          </a:xfrm>
          <a:prstGeom prst="star4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solidFill>
                <a:srgbClr val="FFFF00"/>
              </a:solidFill>
            </a:endParaRPr>
          </a:p>
        </p:txBody>
      </p:sp>
      <p:sp>
        <p:nvSpPr>
          <p:cNvPr id="8" name="Csillag: 4 ágú 7">
            <a:extLst>
              <a:ext uri="{FF2B5EF4-FFF2-40B4-BE49-F238E27FC236}">
                <a16:creationId xmlns:a16="http://schemas.microsoft.com/office/drawing/2014/main" id="{BD86873A-A7D8-45C4-9373-74583F923B15}"/>
              </a:ext>
            </a:extLst>
          </p:cNvPr>
          <p:cNvSpPr/>
          <p:nvPr/>
        </p:nvSpPr>
        <p:spPr>
          <a:xfrm rot="14129251">
            <a:off x="4494481" y="1369721"/>
            <a:ext cx="1983474" cy="1845578"/>
          </a:xfrm>
          <a:prstGeom prst="star4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03335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Tartalom helye 4">
            <a:extLst>
              <a:ext uri="{FF2B5EF4-FFF2-40B4-BE49-F238E27FC236}">
                <a16:creationId xmlns:a16="http://schemas.microsoft.com/office/drawing/2014/main" id="{454759F1-5FC6-4B6B-957E-59F2D12E81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93654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733F7289-3073-455A-9B42-052B198E44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8084600"/>
          </a:xfrm>
          <a:prstGeom prst="rect">
            <a:avLst/>
          </a:prstGeom>
        </p:spPr>
      </p:pic>
      <p:pic>
        <p:nvPicPr>
          <p:cNvPr id="12" name="Kép 11">
            <a:extLst>
              <a:ext uri="{FF2B5EF4-FFF2-40B4-BE49-F238E27FC236}">
                <a16:creationId xmlns:a16="http://schemas.microsoft.com/office/drawing/2014/main" id="{A5C1CA01-006C-48D0-8E1C-BDEF4B0796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62419" y="0"/>
            <a:ext cx="13032410" cy="6842015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628425EA-174A-4491-AC52-E9A0C39DEC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172728"/>
            <a:ext cx="9144000" cy="1026822"/>
          </a:xfrm>
        </p:spPr>
        <p:txBody>
          <a:bodyPr/>
          <a:lstStyle/>
          <a:p>
            <a:r>
              <a:rPr lang="hu-HU" dirty="0">
                <a:solidFill>
                  <a:schemeClr val="bg1"/>
                </a:solidFill>
                <a:highlight>
                  <a:srgbClr val="000000"/>
                </a:highlight>
                <a:latin typeface="Bauhaus 93" panose="04030905020B02020C02" pitchFamily="82" charset="0"/>
              </a:rPr>
              <a:t>Karácsonyfa díszítés</a:t>
            </a:r>
          </a:p>
        </p:txBody>
      </p:sp>
      <p:sp>
        <p:nvSpPr>
          <p:cNvPr id="6" name="Csillag: 4 ágú 5">
            <a:extLst>
              <a:ext uri="{FF2B5EF4-FFF2-40B4-BE49-F238E27FC236}">
                <a16:creationId xmlns:a16="http://schemas.microsoft.com/office/drawing/2014/main" id="{24BBBA42-EA3E-4F8E-87F8-D52A5EFB3329}"/>
              </a:ext>
            </a:extLst>
          </p:cNvPr>
          <p:cNvSpPr/>
          <p:nvPr/>
        </p:nvSpPr>
        <p:spPr>
          <a:xfrm rot="20700000">
            <a:off x="9952396" y="1513855"/>
            <a:ext cx="2013358" cy="2013358"/>
          </a:xfrm>
          <a:prstGeom prst="star4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8" name="Csillag: 4 ágú 7">
            <a:extLst>
              <a:ext uri="{FF2B5EF4-FFF2-40B4-BE49-F238E27FC236}">
                <a16:creationId xmlns:a16="http://schemas.microsoft.com/office/drawing/2014/main" id="{248EAA23-B571-4579-9C93-5570762ECFD5}"/>
              </a:ext>
            </a:extLst>
          </p:cNvPr>
          <p:cNvSpPr/>
          <p:nvPr/>
        </p:nvSpPr>
        <p:spPr>
          <a:xfrm rot="20700000">
            <a:off x="8428396" y="4735561"/>
            <a:ext cx="2013358" cy="2013358"/>
          </a:xfrm>
          <a:prstGeom prst="star4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9" name="Csillag: 4 ágú 8">
            <a:extLst>
              <a:ext uri="{FF2B5EF4-FFF2-40B4-BE49-F238E27FC236}">
                <a16:creationId xmlns:a16="http://schemas.microsoft.com/office/drawing/2014/main" id="{56B6FB70-D6AE-44A7-9163-E9FBEC47B8CF}"/>
              </a:ext>
            </a:extLst>
          </p:cNvPr>
          <p:cNvSpPr/>
          <p:nvPr/>
        </p:nvSpPr>
        <p:spPr>
          <a:xfrm rot="20700000">
            <a:off x="40998" y="769191"/>
            <a:ext cx="2013358" cy="2013358"/>
          </a:xfrm>
          <a:prstGeom prst="star4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7" name="Csillag: 4 ágú 6">
            <a:extLst>
              <a:ext uri="{FF2B5EF4-FFF2-40B4-BE49-F238E27FC236}">
                <a16:creationId xmlns:a16="http://schemas.microsoft.com/office/drawing/2014/main" id="{6323EFFE-0620-4667-9885-5594D00508E3}"/>
              </a:ext>
            </a:extLst>
          </p:cNvPr>
          <p:cNvSpPr/>
          <p:nvPr/>
        </p:nvSpPr>
        <p:spPr>
          <a:xfrm rot="19869920">
            <a:off x="2506849" y="4467965"/>
            <a:ext cx="2013358" cy="2013358"/>
          </a:xfrm>
          <a:prstGeom prst="star4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D289B496-9F7D-4BC9-B9F0-2F1930EEC195}"/>
              </a:ext>
            </a:extLst>
          </p:cNvPr>
          <p:cNvSpPr txBox="1"/>
          <p:nvPr/>
        </p:nvSpPr>
        <p:spPr>
          <a:xfrm>
            <a:off x="2111547" y="3442135"/>
            <a:ext cx="843932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400" dirty="0">
                <a:solidFill>
                  <a:schemeClr val="bg1"/>
                </a:solidFill>
                <a:highlight>
                  <a:srgbClr val="000000"/>
                </a:highlight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 Az egyik legismertebb karácsonyi szokás, hogy az emberek feldíszítik a karácsonyfát, és az otthonukat karácsonyi díszekkel, fényekkel ékesítik.</a:t>
            </a:r>
          </a:p>
        </p:txBody>
      </p:sp>
    </p:spTree>
    <p:extLst>
      <p:ext uri="{BB962C8B-B14F-4D97-AF65-F5344CB8AC3E}">
        <p14:creationId xmlns:p14="http://schemas.microsoft.com/office/powerpoint/2010/main" val="40640202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Kép 11">
            <a:extLst>
              <a:ext uri="{FF2B5EF4-FFF2-40B4-BE49-F238E27FC236}">
                <a16:creationId xmlns:a16="http://schemas.microsoft.com/office/drawing/2014/main" id="{99E8E78F-0741-4DAD-84CF-9BF9FE30A4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8084600"/>
          </a:xfrm>
          <a:prstGeom prst="rect">
            <a:avLst/>
          </a:prstGeom>
        </p:spPr>
      </p:pic>
      <p:pic>
        <p:nvPicPr>
          <p:cNvPr id="4" name="Kép 3">
            <a:extLst>
              <a:ext uri="{FF2B5EF4-FFF2-40B4-BE49-F238E27FC236}">
                <a16:creationId xmlns:a16="http://schemas.microsoft.com/office/drawing/2014/main" id="{BC995AE6-2A82-4454-9F28-C2F4DEA477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5248" y="0"/>
            <a:ext cx="13032410" cy="6842015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08CDAAB9-6794-4914-99A6-B531575B05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51902"/>
            <a:ext cx="12192000" cy="685800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628425EA-174A-4491-AC52-E9A0C39DEC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74197"/>
            <a:ext cx="9144000" cy="1026822"/>
          </a:xfrm>
        </p:spPr>
        <p:txBody>
          <a:bodyPr/>
          <a:lstStyle/>
          <a:p>
            <a:r>
              <a:rPr lang="hu-HU" dirty="0">
                <a:solidFill>
                  <a:schemeClr val="bg1"/>
                </a:solidFill>
                <a:highlight>
                  <a:srgbClr val="000000"/>
                </a:highlight>
                <a:latin typeface="Bauhaus 93" panose="04030905020B02020C02" pitchFamily="82" charset="0"/>
              </a:rPr>
              <a:t>Adventi koszorú</a:t>
            </a:r>
          </a:p>
        </p:txBody>
      </p:sp>
      <p:sp>
        <p:nvSpPr>
          <p:cNvPr id="6" name="Csillag: 4 ágú 5">
            <a:extLst>
              <a:ext uri="{FF2B5EF4-FFF2-40B4-BE49-F238E27FC236}">
                <a16:creationId xmlns:a16="http://schemas.microsoft.com/office/drawing/2014/main" id="{24BBBA42-EA3E-4F8E-87F8-D52A5EFB3329}"/>
              </a:ext>
            </a:extLst>
          </p:cNvPr>
          <p:cNvSpPr/>
          <p:nvPr/>
        </p:nvSpPr>
        <p:spPr>
          <a:xfrm rot="20700000">
            <a:off x="9778767" y="557802"/>
            <a:ext cx="2013358" cy="2013358"/>
          </a:xfrm>
          <a:prstGeom prst="star4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9" name="Csillag: 4 ágú 8">
            <a:extLst>
              <a:ext uri="{FF2B5EF4-FFF2-40B4-BE49-F238E27FC236}">
                <a16:creationId xmlns:a16="http://schemas.microsoft.com/office/drawing/2014/main" id="{56B6FB70-D6AE-44A7-9163-E9FBEC47B8CF}"/>
              </a:ext>
            </a:extLst>
          </p:cNvPr>
          <p:cNvSpPr/>
          <p:nvPr/>
        </p:nvSpPr>
        <p:spPr>
          <a:xfrm rot="20700000">
            <a:off x="754063" y="1069381"/>
            <a:ext cx="2013358" cy="2013358"/>
          </a:xfrm>
          <a:prstGeom prst="star4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7" name="Csillag: 4 ágú 6">
            <a:extLst>
              <a:ext uri="{FF2B5EF4-FFF2-40B4-BE49-F238E27FC236}">
                <a16:creationId xmlns:a16="http://schemas.microsoft.com/office/drawing/2014/main" id="{6323EFFE-0620-4667-9885-5594D00508E3}"/>
              </a:ext>
            </a:extLst>
          </p:cNvPr>
          <p:cNvSpPr/>
          <p:nvPr/>
        </p:nvSpPr>
        <p:spPr>
          <a:xfrm rot="19869920">
            <a:off x="2306981" y="4345707"/>
            <a:ext cx="2013358" cy="2013358"/>
          </a:xfrm>
          <a:prstGeom prst="star4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8" name="Csillag: 4 ágú 7">
            <a:extLst>
              <a:ext uri="{FF2B5EF4-FFF2-40B4-BE49-F238E27FC236}">
                <a16:creationId xmlns:a16="http://schemas.microsoft.com/office/drawing/2014/main" id="{248EAA23-B571-4579-9C93-5570762ECFD5}"/>
              </a:ext>
            </a:extLst>
          </p:cNvPr>
          <p:cNvSpPr/>
          <p:nvPr/>
        </p:nvSpPr>
        <p:spPr>
          <a:xfrm rot="20700000">
            <a:off x="7840850" y="3985463"/>
            <a:ext cx="2013358" cy="2013358"/>
          </a:xfrm>
          <a:prstGeom prst="star4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D289B496-9F7D-4BC9-B9F0-2F1930EEC195}"/>
              </a:ext>
            </a:extLst>
          </p:cNvPr>
          <p:cNvSpPr txBox="1"/>
          <p:nvPr/>
        </p:nvSpPr>
        <p:spPr>
          <a:xfrm>
            <a:off x="2111547" y="3442135"/>
            <a:ext cx="84393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400" dirty="0">
                <a:solidFill>
                  <a:schemeClr val="bg1"/>
                </a:solidFill>
                <a:highlight>
                  <a:srgbClr val="000000"/>
                </a:highlight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Az adventi időszak kezdetekor a koszorún lévő négy gyertyát minden vasárnap meggyújtják, ezzel készülve a karácsony ünnepére. </a:t>
            </a:r>
          </a:p>
        </p:txBody>
      </p:sp>
    </p:spTree>
    <p:extLst>
      <p:ext uri="{BB962C8B-B14F-4D97-AF65-F5344CB8AC3E}">
        <p14:creationId xmlns:p14="http://schemas.microsoft.com/office/powerpoint/2010/main" val="1533621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Kép 9">
            <a:extLst>
              <a:ext uri="{FF2B5EF4-FFF2-40B4-BE49-F238E27FC236}">
                <a16:creationId xmlns:a16="http://schemas.microsoft.com/office/drawing/2014/main" id="{F843E7BA-174C-42FD-84C5-121EACF808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5248" y="0"/>
            <a:ext cx="13032410" cy="6842015"/>
          </a:xfrm>
          <a:prstGeom prst="rect">
            <a:avLst/>
          </a:prstGeom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15B526AB-F8FB-40E6-9A27-55A3139D70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Tartalom helye 9">
            <a:extLst>
              <a:ext uri="{FF2B5EF4-FFF2-40B4-BE49-F238E27FC236}">
                <a16:creationId xmlns:a16="http://schemas.microsoft.com/office/drawing/2014/main" id="{6D2F9113-1874-4B54-B9E9-A86EA35515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099183"/>
            <a:ext cx="12192000" cy="6858000"/>
          </a:xfrm>
          <a:prstGeom prst="rect">
            <a:avLst/>
          </a:prstGeom>
        </p:spPr>
      </p:pic>
      <p:sp>
        <p:nvSpPr>
          <p:cNvPr id="3" name="Tartalom helye 2">
            <a:extLst>
              <a:ext uri="{FF2B5EF4-FFF2-40B4-BE49-F238E27FC236}">
                <a16:creationId xmlns:a16="http://schemas.microsoft.com/office/drawing/2014/main" id="{1EB1DB44-AEB8-46DB-B02D-ABD8A13AEA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309" y="482367"/>
            <a:ext cx="9601200" cy="3581400"/>
          </a:xfrm>
        </p:spPr>
        <p:txBody>
          <a:bodyPr/>
          <a:lstStyle/>
          <a:p>
            <a:pPr marL="0" indent="0" algn="ctr">
              <a:buNone/>
            </a:pPr>
            <a:r>
              <a:rPr lang="hu-HU" sz="7200" b="1" dirty="0">
                <a:solidFill>
                  <a:schemeClr val="bg1"/>
                </a:solidFill>
                <a:highlight>
                  <a:srgbClr val="000000"/>
                </a:highlight>
                <a:latin typeface="Bauhaus 93" panose="04030905020B02020C02" pitchFamily="82" charset="0"/>
              </a:rPr>
              <a:t>Ajándékozás</a:t>
            </a:r>
            <a:endParaRPr lang="hu-HU" sz="7200" dirty="0">
              <a:solidFill>
                <a:schemeClr val="bg1"/>
              </a:solidFill>
              <a:highlight>
                <a:srgbClr val="000000"/>
              </a:highlight>
              <a:latin typeface="Bauhaus 93" panose="04030905020B02020C02" pitchFamily="82" charset="0"/>
            </a:endParaRPr>
          </a:p>
          <a:p>
            <a:r>
              <a:rPr lang="hu-HU" sz="2400" dirty="0">
                <a:solidFill>
                  <a:schemeClr val="bg1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 </a:t>
            </a:r>
            <a:r>
              <a:rPr lang="hu-HU" sz="2400" dirty="0">
                <a:solidFill>
                  <a:schemeClr val="bg1"/>
                </a:solidFill>
                <a:highlight>
                  <a:srgbClr val="000000"/>
                </a:highlight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Az ajándékozás a szeretteink számára ajándékok vásárlása, készítése és átadása egy fajta szeretet kifejezése, gyakran karácsonyi vacsora előtt vagy alatt történik.</a:t>
            </a:r>
          </a:p>
          <a:p>
            <a:endParaRPr lang="hu-HU" dirty="0"/>
          </a:p>
        </p:txBody>
      </p:sp>
      <p:sp>
        <p:nvSpPr>
          <p:cNvPr id="4" name="Csillag: 4 ágú 3">
            <a:extLst>
              <a:ext uri="{FF2B5EF4-FFF2-40B4-BE49-F238E27FC236}">
                <a16:creationId xmlns:a16="http://schemas.microsoft.com/office/drawing/2014/main" id="{5EDCA18C-DCBC-4F4C-B5E2-BFC89BBFF2AF}"/>
              </a:ext>
            </a:extLst>
          </p:cNvPr>
          <p:cNvSpPr/>
          <p:nvPr/>
        </p:nvSpPr>
        <p:spPr>
          <a:xfrm rot="20700000">
            <a:off x="846342" y="3655247"/>
            <a:ext cx="2013358" cy="2013358"/>
          </a:xfrm>
          <a:prstGeom prst="star4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5" name="Csillag: 4 ágú 4">
            <a:extLst>
              <a:ext uri="{FF2B5EF4-FFF2-40B4-BE49-F238E27FC236}">
                <a16:creationId xmlns:a16="http://schemas.microsoft.com/office/drawing/2014/main" id="{0BDE68A2-D5FA-40A6-AB7F-2BD3C5ACECD6}"/>
              </a:ext>
            </a:extLst>
          </p:cNvPr>
          <p:cNvSpPr/>
          <p:nvPr/>
        </p:nvSpPr>
        <p:spPr>
          <a:xfrm rot="3720660">
            <a:off x="8183075" y="3340185"/>
            <a:ext cx="2013358" cy="2013358"/>
          </a:xfrm>
          <a:prstGeom prst="star4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6" name="Csillag: 4 ágú 5">
            <a:extLst>
              <a:ext uri="{FF2B5EF4-FFF2-40B4-BE49-F238E27FC236}">
                <a16:creationId xmlns:a16="http://schemas.microsoft.com/office/drawing/2014/main" id="{E1CDB229-05F3-4C55-B505-A2CFBBC42DAA}"/>
              </a:ext>
            </a:extLst>
          </p:cNvPr>
          <p:cNvSpPr/>
          <p:nvPr/>
        </p:nvSpPr>
        <p:spPr>
          <a:xfrm rot="20700000">
            <a:off x="9039139" y="33463"/>
            <a:ext cx="2013358" cy="2013358"/>
          </a:xfrm>
          <a:prstGeom prst="star4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8" name="Csillag: 4 ágú 7">
            <a:extLst>
              <a:ext uri="{FF2B5EF4-FFF2-40B4-BE49-F238E27FC236}">
                <a16:creationId xmlns:a16="http://schemas.microsoft.com/office/drawing/2014/main" id="{A98DA766-E2E7-464E-8E57-B547E6FF0C5A}"/>
              </a:ext>
            </a:extLst>
          </p:cNvPr>
          <p:cNvSpPr/>
          <p:nvPr/>
        </p:nvSpPr>
        <p:spPr>
          <a:xfrm rot="20700000">
            <a:off x="4256465" y="3468633"/>
            <a:ext cx="2013358" cy="2013358"/>
          </a:xfrm>
          <a:prstGeom prst="star4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241332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Kép 8">
            <a:extLst>
              <a:ext uri="{FF2B5EF4-FFF2-40B4-BE49-F238E27FC236}">
                <a16:creationId xmlns:a16="http://schemas.microsoft.com/office/drawing/2014/main" id="{1FE8B300-F2D3-4B22-A1AC-0D94C7B6B7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52400"/>
            <a:ext cx="12192000" cy="6858000"/>
          </a:xfrm>
          <a:prstGeom prst="rect">
            <a:avLst/>
          </a:prstGeom>
        </p:spPr>
      </p:pic>
      <p:pic>
        <p:nvPicPr>
          <p:cNvPr id="10" name="Tartalom helye 9">
            <a:extLst>
              <a:ext uri="{FF2B5EF4-FFF2-40B4-BE49-F238E27FC236}">
                <a16:creationId xmlns:a16="http://schemas.microsoft.com/office/drawing/2014/main" id="{6655AEEB-B928-409B-A2EB-C6578F3599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11" name="Tartalom helye 6">
            <a:extLst>
              <a:ext uri="{FF2B5EF4-FFF2-40B4-BE49-F238E27FC236}">
                <a16:creationId xmlns:a16="http://schemas.microsoft.com/office/drawing/2014/main" id="{5C4A281F-5088-4E40-88DB-546CAC2F6DB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1" y="7911357"/>
            <a:ext cx="12191999" cy="6858000"/>
          </a:xfrm>
          <a:prstGeom prst="rect">
            <a:avLst/>
          </a:prstGeom>
        </p:spPr>
      </p:pic>
      <p:sp>
        <p:nvSpPr>
          <p:cNvPr id="5" name="Csillag: 4 ágú 4">
            <a:extLst>
              <a:ext uri="{FF2B5EF4-FFF2-40B4-BE49-F238E27FC236}">
                <a16:creationId xmlns:a16="http://schemas.microsoft.com/office/drawing/2014/main" id="{B4F9C102-B627-48A7-B162-C3024E6DAF28}"/>
              </a:ext>
            </a:extLst>
          </p:cNvPr>
          <p:cNvSpPr/>
          <p:nvPr/>
        </p:nvSpPr>
        <p:spPr>
          <a:xfrm rot="18850592">
            <a:off x="2339582" y="889081"/>
            <a:ext cx="2013358" cy="2013358"/>
          </a:xfrm>
          <a:prstGeom prst="star4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6" name="Csillag: 4 ágú 5">
            <a:extLst>
              <a:ext uri="{FF2B5EF4-FFF2-40B4-BE49-F238E27FC236}">
                <a16:creationId xmlns:a16="http://schemas.microsoft.com/office/drawing/2014/main" id="{5334BCEB-68FB-441C-8011-5FE653165655}"/>
              </a:ext>
            </a:extLst>
          </p:cNvPr>
          <p:cNvSpPr/>
          <p:nvPr/>
        </p:nvSpPr>
        <p:spPr>
          <a:xfrm rot="3332510">
            <a:off x="124888" y="211322"/>
            <a:ext cx="2013358" cy="2013358"/>
          </a:xfrm>
          <a:prstGeom prst="star4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7" name="Csillag: 4 ágú 6">
            <a:extLst>
              <a:ext uri="{FF2B5EF4-FFF2-40B4-BE49-F238E27FC236}">
                <a16:creationId xmlns:a16="http://schemas.microsoft.com/office/drawing/2014/main" id="{96A9035B-D7F8-47E1-AFB9-3D47653B86FD}"/>
              </a:ext>
            </a:extLst>
          </p:cNvPr>
          <p:cNvSpPr/>
          <p:nvPr/>
        </p:nvSpPr>
        <p:spPr>
          <a:xfrm rot="20700000">
            <a:off x="9189718" y="2558785"/>
            <a:ext cx="2013358" cy="2013358"/>
          </a:xfrm>
          <a:prstGeom prst="star4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8" name="Csillag: 4 ágú 7">
            <a:extLst>
              <a:ext uri="{FF2B5EF4-FFF2-40B4-BE49-F238E27FC236}">
                <a16:creationId xmlns:a16="http://schemas.microsoft.com/office/drawing/2014/main" id="{C4336AF7-C88A-40B6-9E03-625428B34699}"/>
              </a:ext>
            </a:extLst>
          </p:cNvPr>
          <p:cNvSpPr/>
          <p:nvPr/>
        </p:nvSpPr>
        <p:spPr>
          <a:xfrm rot="2589037">
            <a:off x="5611288" y="3112543"/>
            <a:ext cx="2013358" cy="2013358"/>
          </a:xfrm>
          <a:prstGeom prst="star4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462A00B3-CD80-4041-A02E-1824CDD476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518588"/>
            <a:ext cx="10044625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hu-HU" altLang="hu-HU" sz="1800" b="1" i="0" u="sng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highlight>
                  <a:srgbClr val="000000"/>
                </a:highlight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Íme néhány jellegzetes Magyar karácsonyi étel</a:t>
            </a:r>
            <a:r>
              <a:rPr kumimoji="0" lang="hu-HU" altLang="hu-HU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highlight>
                  <a:srgbClr val="000000"/>
                </a:highlight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highlight>
                  <a:srgbClr val="000000"/>
                </a:highlight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 Halászlé</a:t>
            </a:r>
            <a:endParaRPr kumimoji="0" lang="hu-HU" altLang="hu-HU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highlight>
                <a:srgbClr val="000000"/>
              </a:highlight>
              <a:latin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highlight>
                  <a:srgbClr val="000000"/>
                </a:highlight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 Töltött káposzta</a:t>
            </a:r>
            <a:endParaRPr kumimoji="0" lang="hu-HU" altLang="hu-HU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highlight>
                <a:srgbClr val="000000"/>
              </a:highlight>
              <a:latin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highlight>
                  <a:srgbClr val="000000"/>
                </a:highlight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 Bejgli</a:t>
            </a:r>
            <a:endParaRPr kumimoji="0" lang="hu-HU" altLang="hu-HU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highlight>
                <a:srgbClr val="000000"/>
              </a:highlight>
              <a:latin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highlight>
                  <a:srgbClr val="000000"/>
                </a:highlight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 Pulyka</a:t>
            </a:r>
            <a:endParaRPr kumimoji="0" lang="hu-HU" altLang="hu-HU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highlight>
                <a:srgbClr val="000000"/>
              </a:highlight>
              <a:latin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highlight>
                  <a:srgbClr val="000000"/>
                </a:highlight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 Sült pulyka vagy kacsa</a:t>
            </a:r>
            <a:endParaRPr kumimoji="0" lang="hu-HU" altLang="hu-HU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highlight>
                <a:srgbClr val="000000"/>
              </a:highlight>
              <a:latin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hu-HU" altLang="hu-H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6" name="Szövegdoboz 15">
            <a:extLst>
              <a:ext uri="{FF2B5EF4-FFF2-40B4-BE49-F238E27FC236}">
                <a16:creationId xmlns:a16="http://schemas.microsoft.com/office/drawing/2014/main" id="{854A6098-FB27-4ACD-9BB4-A042207B5F56}"/>
              </a:ext>
            </a:extLst>
          </p:cNvPr>
          <p:cNvSpPr txBox="1"/>
          <p:nvPr/>
        </p:nvSpPr>
        <p:spPr>
          <a:xfrm>
            <a:off x="3810000" y="738231"/>
            <a:ext cx="7766807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7200" dirty="0">
                <a:solidFill>
                  <a:schemeClr val="bg1"/>
                </a:solidFill>
                <a:highlight>
                  <a:srgbClr val="000000"/>
                </a:highlight>
                <a:latin typeface="Bauhaus 93" panose="04030905020B02020C02" pitchFamily="82" charset="0"/>
                <a:cs typeface="Cascadia Code SemiBold" panose="020B0609020000020004" pitchFamily="49" charset="0"/>
              </a:rPr>
              <a:t>Szenteste vacsora</a:t>
            </a:r>
          </a:p>
          <a:p>
            <a:r>
              <a:rPr lang="hu-HU" sz="2000" dirty="0">
                <a:solidFill>
                  <a:schemeClr val="bg1"/>
                </a:solidFill>
                <a:highlight>
                  <a:srgbClr val="000000"/>
                </a:highlight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Családi vagy baráti körben ünnepi vacsora fogyasztása, ami gyakran halat, pulykát, vagy hagyományos ételeket tartalmaz szeretteink számára.</a:t>
            </a:r>
          </a:p>
          <a:p>
            <a:endParaRPr lang="hu-HU" sz="2000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71510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Tartalom helye 9">
            <a:extLst>
              <a:ext uri="{FF2B5EF4-FFF2-40B4-BE49-F238E27FC236}">
                <a16:creationId xmlns:a16="http://schemas.microsoft.com/office/drawing/2014/main" id="{2126F6CA-3E09-492B-AE11-E11E7C4748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81349388-8978-4312-B007-EB9E21FEB8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 dirty="0"/>
          </a:p>
        </p:txBody>
      </p:sp>
      <p:pic>
        <p:nvPicPr>
          <p:cNvPr id="7" name="Tartalom helye 6">
            <a:extLst>
              <a:ext uri="{FF2B5EF4-FFF2-40B4-BE49-F238E27FC236}">
                <a16:creationId xmlns:a16="http://schemas.microsoft.com/office/drawing/2014/main" id="{B8E1D31B-FF4E-4735-A630-C93BF17B05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</p:spPr>
      </p:pic>
      <p:grpSp>
        <p:nvGrpSpPr>
          <p:cNvPr id="13" name="Csoportba foglalás 12">
            <a:extLst>
              <a:ext uri="{FF2B5EF4-FFF2-40B4-BE49-F238E27FC236}">
                <a16:creationId xmlns:a16="http://schemas.microsoft.com/office/drawing/2014/main" id="{F2DFD799-943D-484A-A9E2-96B69A9B32E1}"/>
              </a:ext>
            </a:extLst>
          </p:cNvPr>
          <p:cNvGrpSpPr/>
          <p:nvPr/>
        </p:nvGrpSpPr>
        <p:grpSpPr>
          <a:xfrm>
            <a:off x="1056895" y="1258931"/>
            <a:ext cx="7766807" cy="4339650"/>
            <a:chOff x="1056895" y="1258931"/>
            <a:chExt cx="7766807" cy="4339650"/>
          </a:xfrm>
        </p:grpSpPr>
        <p:sp>
          <p:nvSpPr>
            <p:cNvPr id="9" name="Szövegdoboz 8">
              <a:extLst>
                <a:ext uri="{FF2B5EF4-FFF2-40B4-BE49-F238E27FC236}">
                  <a16:creationId xmlns:a16="http://schemas.microsoft.com/office/drawing/2014/main" id="{5CCA774B-64D3-40BC-AD32-16831DDF40B8}"/>
                </a:ext>
              </a:extLst>
            </p:cNvPr>
            <p:cNvSpPr txBox="1"/>
            <p:nvPr/>
          </p:nvSpPr>
          <p:spPr>
            <a:xfrm>
              <a:off x="1056895" y="1258931"/>
              <a:ext cx="7766807" cy="43396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7200" dirty="0">
                  <a:solidFill>
                    <a:schemeClr val="bg1"/>
                  </a:solidFill>
                  <a:highlight>
                    <a:srgbClr val="000000"/>
                  </a:highlight>
                  <a:latin typeface="Bauhaus 93" panose="04030905020B02020C02" pitchFamily="82" charset="0"/>
                  <a:cs typeface="Cascadia Code SemiBold" panose="020B0609020000020004" pitchFamily="49" charset="0"/>
                </a:rPr>
                <a:t>VALLÁSI JELENTOSÉG</a:t>
              </a:r>
            </a:p>
            <a:p>
              <a:endParaRPr lang="hu-HU" sz="7200" dirty="0">
                <a:solidFill>
                  <a:schemeClr val="bg1"/>
                </a:solidFill>
                <a:highlight>
                  <a:srgbClr val="000000"/>
                </a:highlight>
                <a:latin typeface="Bauhaus 93" panose="04030905020B02020C02" pitchFamily="82" charset="0"/>
                <a:cs typeface="Cascadia Code SemiBold" panose="020B0609020000020004" pitchFamily="49" charset="0"/>
              </a:endParaRPr>
            </a:p>
            <a:p>
              <a:r>
                <a:rPr lang="hu-HU" sz="2000" dirty="0">
                  <a:solidFill>
                    <a:schemeClr val="bg1"/>
                  </a:solidFill>
                  <a:highlight>
                    <a:srgbClr val="000000"/>
                  </a:highlight>
                  <a:latin typeface="Cascadia Code SemiBold" panose="020B0609020000020004" pitchFamily="49" charset="0"/>
                  <a:cs typeface="Cascadia Code SemiBold" panose="020B0609020000020004" pitchFamily="49" charset="0"/>
                </a:rPr>
                <a:t>A karácsony vallási jelentősége is van, amikor a keresztények Jézus Krisztus születését ünneplik templomi miséken. </a:t>
              </a:r>
              <a:endParaRPr lang="hu-HU" sz="2000" dirty="0">
                <a:solidFill>
                  <a:schemeClr val="bg1"/>
                </a:solidFill>
                <a:highlight>
                  <a:srgbClr val="000000"/>
                </a:highlight>
                <a:latin typeface="Berlin Sans FB Demi" panose="020E0802020502020306" pitchFamily="34" charset="0"/>
              </a:endParaRPr>
            </a:p>
          </p:txBody>
        </p:sp>
        <p:pic>
          <p:nvPicPr>
            <p:cNvPr id="11" name="Kép 10">
              <a:extLst>
                <a:ext uri="{FF2B5EF4-FFF2-40B4-BE49-F238E27FC236}">
                  <a16:creationId xmlns:a16="http://schemas.microsoft.com/office/drawing/2014/main" id="{F9A01A65-DE4E-4019-9CBE-315404402DB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97300" y="2451101"/>
              <a:ext cx="2980267" cy="2235200"/>
            </a:xfrm>
            <a:prstGeom prst="rect">
              <a:avLst/>
            </a:prstGeom>
          </p:spPr>
        </p:pic>
        <p:pic>
          <p:nvPicPr>
            <p:cNvPr id="12" name="Kép 11">
              <a:extLst>
                <a:ext uri="{FF2B5EF4-FFF2-40B4-BE49-F238E27FC236}">
                  <a16:creationId xmlns:a16="http://schemas.microsoft.com/office/drawing/2014/main" id="{B0D13784-8CF9-4E62-BDA8-3ECF58F514A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91315" y="2451101"/>
              <a:ext cx="2980267" cy="2235200"/>
            </a:xfrm>
            <a:prstGeom prst="rect">
              <a:avLst/>
            </a:prstGeom>
          </p:spPr>
        </p:pic>
      </p:grpSp>
      <p:pic>
        <p:nvPicPr>
          <p:cNvPr id="14" name="Tartalom helye 13">
            <a:extLst>
              <a:ext uri="{FF2B5EF4-FFF2-40B4-BE49-F238E27FC236}">
                <a16:creationId xmlns:a16="http://schemas.microsoft.com/office/drawing/2014/main" id="{425587CF-434F-40FA-81BA-06938A56AFC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15900" y="0"/>
            <a:ext cx="12192000" cy="8136128"/>
          </a:xfrm>
          <a:prstGeom prst="rect">
            <a:avLst/>
          </a:prstGeom>
        </p:spPr>
      </p:pic>
      <p:sp>
        <p:nvSpPr>
          <p:cNvPr id="15" name="Csillag: 4 ágú 14">
            <a:extLst>
              <a:ext uri="{FF2B5EF4-FFF2-40B4-BE49-F238E27FC236}">
                <a16:creationId xmlns:a16="http://schemas.microsoft.com/office/drawing/2014/main" id="{90871303-7196-4376-985F-612652ACA323}"/>
              </a:ext>
            </a:extLst>
          </p:cNvPr>
          <p:cNvSpPr/>
          <p:nvPr/>
        </p:nvSpPr>
        <p:spPr>
          <a:xfrm rot="2812343">
            <a:off x="4517711" y="252252"/>
            <a:ext cx="2013358" cy="2013358"/>
          </a:xfrm>
          <a:prstGeom prst="star4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16" name="Csillag: 4 ágú 15">
            <a:extLst>
              <a:ext uri="{FF2B5EF4-FFF2-40B4-BE49-F238E27FC236}">
                <a16:creationId xmlns:a16="http://schemas.microsoft.com/office/drawing/2014/main" id="{F0E81194-9CEE-417E-964D-89D65B53CFD5}"/>
              </a:ext>
            </a:extLst>
          </p:cNvPr>
          <p:cNvSpPr/>
          <p:nvPr/>
        </p:nvSpPr>
        <p:spPr>
          <a:xfrm rot="3332510">
            <a:off x="8131728" y="836121"/>
            <a:ext cx="2013358" cy="2013358"/>
          </a:xfrm>
          <a:prstGeom prst="star4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17" name="Csillag: 4 ágú 16">
            <a:extLst>
              <a:ext uri="{FF2B5EF4-FFF2-40B4-BE49-F238E27FC236}">
                <a16:creationId xmlns:a16="http://schemas.microsoft.com/office/drawing/2014/main" id="{8B8CA470-31E6-457E-82E6-D58434A1AC2B}"/>
              </a:ext>
            </a:extLst>
          </p:cNvPr>
          <p:cNvSpPr/>
          <p:nvPr/>
        </p:nvSpPr>
        <p:spPr>
          <a:xfrm rot="18915820">
            <a:off x="9416572" y="3343721"/>
            <a:ext cx="2013358" cy="2013358"/>
          </a:xfrm>
          <a:prstGeom prst="star4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18" name="Csillag: 4 ágú 17">
            <a:extLst>
              <a:ext uri="{FF2B5EF4-FFF2-40B4-BE49-F238E27FC236}">
                <a16:creationId xmlns:a16="http://schemas.microsoft.com/office/drawing/2014/main" id="{5EF13867-69ED-4D91-AA8D-F5A302378F28}"/>
              </a:ext>
            </a:extLst>
          </p:cNvPr>
          <p:cNvSpPr/>
          <p:nvPr/>
        </p:nvSpPr>
        <p:spPr>
          <a:xfrm rot="3596206">
            <a:off x="6078394" y="2639360"/>
            <a:ext cx="2013358" cy="2013358"/>
          </a:xfrm>
          <a:prstGeom prst="star4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3677288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Tartalom helye 6">
            <a:extLst>
              <a:ext uri="{FF2B5EF4-FFF2-40B4-BE49-F238E27FC236}">
                <a16:creationId xmlns:a16="http://schemas.microsoft.com/office/drawing/2014/main" id="{37B45F24-E831-4037-9AF0-5F4867B2F0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pic>
        <p:nvPicPr>
          <p:cNvPr id="14" name="Tartalom helye 13">
            <a:extLst>
              <a:ext uri="{FF2B5EF4-FFF2-40B4-BE49-F238E27FC236}">
                <a16:creationId xmlns:a16="http://schemas.microsoft.com/office/drawing/2014/main" id="{7B0055BD-B687-4521-A1EA-1A74F26B74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136128"/>
          </a:xfr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81349388-8978-4312-B007-EB9E21FEB8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16" name="Csillag: 4 ágú 15">
            <a:extLst>
              <a:ext uri="{FF2B5EF4-FFF2-40B4-BE49-F238E27FC236}">
                <a16:creationId xmlns:a16="http://schemas.microsoft.com/office/drawing/2014/main" id="{79F5C67F-881C-49F9-9986-8DCCA029B017}"/>
              </a:ext>
            </a:extLst>
          </p:cNvPr>
          <p:cNvSpPr/>
          <p:nvPr/>
        </p:nvSpPr>
        <p:spPr>
          <a:xfrm rot="1808349">
            <a:off x="212520" y="2215789"/>
            <a:ext cx="2013358" cy="2013358"/>
          </a:xfrm>
          <a:prstGeom prst="star4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pic>
        <p:nvPicPr>
          <p:cNvPr id="13" name="Kép 12">
            <a:extLst>
              <a:ext uri="{FF2B5EF4-FFF2-40B4-BE49-F238E27FC236}">
                <a16:creationId xmlns:a16="http://schemas.microsoft.com/office/drawing/2014/main" id="{0AE8DDF1-20C7-4BDF-9C96-A581C0D98E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8112659"/>
            <a:ext cx="12192000" cy="6858000"/>
          </a:xfrm>
          <a:prstGeom prst="rect">
            <a:avLst/>
          </a:prstGeom>
        </p:spPr>
      </p:pic>
      <p:sp>
        <p:nvSpPr>
          <p:cNvPr id="17" name="Csillag: 4 ágú 16">
            <a:extLst>
              <a:ext uri="{FF2B5EF4-FFF2-40B4-BE49-F238E27FC236}">
                <a16:creationId xmlns:a16="http://schemas.microsoft.com/office/drawing/2014/main" id="{96D67622-ADE3-44F5-82CF-BC8426BE6744}"/>
              </a:ext>
            </a:extLst>
          </p:cNvPr>
          <p:cNvSpPr/>
          <p:nvPr/>
        </p:nvSpPr>
        <p:spPr>
          <a:xfrm rot="3332510">
            <a:off x="9392557" y="264798"/>
            <a:ext cx="2013358" cy="2013358"/>
          </a:xfrm>
          <a:prstGeom prst="star4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18" name="Csillag: 4 ágú 17">
            <a:extLst>
              <a:ext uri="{FF2B5EF4-FFF2-40B4-BE49-F238E27FC236}">
                <a16:creationId xmlns:a16="http://schemas.microsoft.com/office/drawing/2014/main" id="{943CE9AD-A1E1-4313-8B8F-E2CE4149CC05}"/>
              </a:ext>
            </a:extLst>
          </p:cNvPr>
          <p:cNvSpPr/>
          <p:nvPr/>
        </p:nvSpPr>
        <p:spPr>
          <a:xfrm rot="17277706">
            <a:off x="9973557" y="3278760"/>
            <a:ext cx="2013358" cy="2013358"/>
          </a:xfrm>
          <a:prstGeom prst="star4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19" name="Csillag: 4 ágú 18">
            <a:extLst>
              <a:ext uri="{FF2B5EF4-FFF2-40B4-BE49-F238E27FC236}">
                <a16:creationId xmlns:a16="http://schemas.microsoft.com/office/drawing/2014/main" id="{9AF3DC1F-2B68-4DF1-8C8A-23808E54EEB0}"/>
              </a:ext>
            </a:extLst>
          </p:cNvPr>
          <p:cNvSpPr/>
          <p:nvPr/>
        </p:nvSpPr>
        <p:spPr>
          <a:xfrm rot="3626217">
            <a:off x="5290165" y="-444050"/>
            <a:ext cx="2013358" cy="2013358"/>
          </a:xfrm>
          <a:prstGeom prst="star4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5CCA774B-64D3-40BC-AD32-16831DDF40B8}"/>
              </a:ext>
            </a:extLst>
          </p:cNvPr>
          <p:cNvSpPr txBox="1"/>
          <p:nvPr/>
        </p:nvSpPr>
        <p:spPr>
          <a:xfrm>
            <a:off x="160790" y="889976"/>
            <a:ext cx="9382505" cy="637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7200" dirty="0">
                <a:solidFill>
                  <a:schemeClr val="bg1"/>
                </a:solidFill>
                <a:latin typeface="Bauhaus 93" panose="04030905020B02020C02" pitchFamily="82" charset="0"/>
                <a:cs typeface="Cascadia Code SemiBold" panose="020B0609020000020004" pitchFamily="49" charset="0"/>
              </a:rPr>
              <a:t>	</a:t>
            </a:r>
            <a:r>
              <a:rPr lang="hu-HU" sz="7200" dirty="0">
                <a:solidFill>
                  <a:schemeClr val="bg1"/>
                </a:solidFill>
                <a:highlight>
                  <a:srgbClr val="000000"/>
                </a:highlight>
                <a:latin typeface="Bauhaus 93" panose="04030905020B02020C02" pitchFamily="82" charset="0"/>
                <a:cs typeface="Cascadia Code SemiBold" panose="020B0609020000020004" pitchFamily="49" charset="0"/>
              </a:rPr>
              <a:t>KARÁCSONYI VÁSÁR</a:t>
            </a:r>
          </a:p>
          <a:p>
            <a:endParaRPr lang="hu-HU" sz="7200" dirty="0">
              <a:solidFill>
                <a:schemeClr val="bg1"/>
              </a:solidFill>
              <a:highlight>
                <a:srgbClr val="000000"/>
              </a:highlight>
              <a:latin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r>
              <a:rPr lang="hu-HU" sz="2400" dirty="0">
                <a:solidFill>
                  <a:schemeClr val="bg1"/>
                </a:solidFill>
                <a:highlight>
                  <a:srgbClr val="000000"/>
                </a:highlight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A karácsonyi vásárok nagyon békések és boldogok tudnak lenni.</a:t>
            </a:r>
          </a:p>
          <a:p>
            <a:pPr algn="ctr"/>
            <a:r>
              <a:rPr lang="hu-HU" sz="2400" dirty="0">
                <a:solidFill>
                  <a:schemeClr val="bg1"/>
                </a:solidFill>
                <a:highlight>
                  <a:srgbClr val="000000"/>
                </a:highlight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például hazánkban egy egyik népszerű vásár </a:t>
            </a:r>
          </a:p>
          <a:p>
            <a:pPr algn="ctr"/>
            <a:r>
              <a:rPr lang="hu-HU" sz="2400" dirty="0">
                <a:solidFill>
                  <a:schemeClr val="bg1"/>
                </a:solidFill>
                <a:highlight>
                  <a:srgbClr val="000000"/>
                </a:highlight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A győri karácsonyi vásár </a:t>
            </a:r>
          </a:p>
          <a:p>
            <a:pPr algn="ctr"/>
            <a:endParaRPr lang="hu-HU" sz="2400" dirty="0">
              <a:solidFill>
                <a:schemeClr val="bg1"/>
              </a:solidFill>
              <a:highlight>
                <a:srgbClr val="000000"/>
              </a:highlight>
              <a:latin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ctr"/>
            <a:r>
              <a:rPr lang="hu-HU" sz="2400" dirty="0">
                <a:solidFill>
                  <a:schemeClr val="bg1"/>
                </a:solidFill>
                <a:highlight>
                  <a:srgbClr val="000000"/>
                </a:highlight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a város történelmi központjában, varázslatos fényekkel, kézműves termékekkel, finom ételekkel és zenés programokkal teremti meg az ünnepi hangulatot. </a:t>
            </a:r>
            <a:endParaRPr lang="hu-HU" sz="2000" dirty="0">
              <a:solidFill>
                <a:schemeClr val="bg1"/>
              </a:solidFill>
              <a:highlight>
                <a:srgbClr val="000000"/>
              </a:highlight>
              <a:latin typeface="Berlin Sans FB Demi" panose="020E0802020502020306" pitchFamily="34" charset="0"/>
            </a:endParaRPr>
          </a:p>
          <a:p>
            <a:endParaRPr lang="hu-HU" sz="2400" dirty="0">
              <a:solidFill>
                <a:schemeClr val="bg1"/>
              </a:solidFill>
              <a:latin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endParaRPr lang="hu-HU" sz="2400" dirty="0">
              <a:solidFill>
                <a:schemeClr val="bg1"/>
              </a:solidFill>
              <a:latin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37877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Körülvágás">
  <a:themeElements>
    <a:clrScheme name="Körülvágás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Körülvágás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Körülvágás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TM10001105[[fn=Körülvágás]]</Template>
  <TotalTime>0</TotalTime>
  <Words>305</Words>
  <Application>Microsoft Office PowerPoint</Application>
  <PresentationFormat>Szélesvásznú</PresentationFormat>
  <Paragraphs>50</Paragraphs>
  <Slides>12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6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12</vt:i4>
      </vt:variant>
    </vt:vector>
  </HeadingPairs>
  <TitlesOfParts>
    <vt:vector size="19" baseType="lpstr">
      <vt:lpstr>Arial</vt:lpstr>
      <vt:lpstr>Bauhaus 93</vt:lpstr>
      <vt:lpstr>Berlin Sans FB Demi</vt:lpstr>
      <vt:lpstr>Cascadia Code</vt:lpstr>
      <vt:lpstr>Cascadia Code SemiBold</vt:lpstr>
      <vt:lpstr>Franklin Gothic Book</vt:lpstr>
      <vt:lpstr>Körülvágás</vt:lpstr>
      <vt:lpstr>Karácsonyi szokásaink</vt:lpstr>
      <vt:lpstr>PowerPoint-bemutató</vt:lpstr>
      <vt:lpstr>PowerPoint-bemutató</vt:lpstr>
      <vt:lpstr>Karácsonyfa díszítés</vt:lpstr>
      <vt:lpstr>Adventi koszorú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Karácsonyi szokásaink</dc:title>
  <dc:creator>Kecskés Márk</dc:creator>
  <cp:lastModifiedBy>Kecskés Márk</cp:lastModifiedBy>
  <cp:revision>15</cp:revision>
  <dcterms:created xsi:type="dcterms:W3CDTF">2024-11-28T07:41:55Z</dcterms:created>
  <dcterms:modified xsi:type="dcterms:W3CDTF">2025-12-09T09:06:29Z</dcterms:modified>
</cp:coreProperties>
</file>

<file path=docProps/thumbnail.jpeg>
</file>